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09" r:id="rId5"/>
    <p:sldMasterId id="2147483733" r:id="rId6"/>
  </p:sldMasterIdLst>
  <p:notesMasterIdLst>
    <p:notesMasterId r:id="rId39"/>
  </p:notesMasterIdLst>
  <p:handoutMasterIdLst>
    <p:handoutMasterId r:id="rId40"/>
  </p:handoutMasterIdLst>
  <p:sldIdLst>
    <p:sldId id="256" r:id="rId7"/>
    <p:sldId id="257" r:id="rId8"/>
    <p:sldId id="10144" r:id="rId9"/>
    <p:sldId id="10147" r:id="rId10"/>
    <p:sldId id="10151" r:id="rId11"/>
    <p:sldId id="10161" r:id="rId12"/>
    <p:sldId id="10153" r:id="rId13"/>
    <p:sldId id="10154" r:id="rId14"/>
    <p:sldId id="10170" r:id="rId15"/>
    <p:sldId id="10171" r:id="rId16"/>
    <p:sldId id="10159" r:id="rId17"/>
    <p:sldId id="10155" r:id="rId18"/>
    <p:sldId id="10156" r:id="rId19"/>
    <p:sldId id="10160" r:id="rId20"/>
    <p:sldId id="10157" r:id="rId21"/>
    <p:sldId id="10162" r:id="rId22"/>
    <p:sldId id="10174" r:id="rId23"/>
    <p:sldId id="10173" r:id="rId24"/>
    <p:sldId id="10167" r:id="rId25"/>
    <p:sldId id="10168" r:id="rId26"/>
    <p:sldId id="1510" r:id="rId27"/>
    <p:sldId id="1511" r:id="rId28"/>
    <p:sldId id="1512" r:id="rId29"/>
    <p:sldId id="10146" r:id="rId30"/>
    <p:sldId id="1523" r:id="rId31"/>
    <p:sldId id="1513" r:id="rId32"/>
    <p:sldId id="1522" r:id="rId33"/>
    <p:sldId id="10158" r:id="rId34"/>
    <p:sldId id="1518" r:id="rId35"/>
    <p:sldId id="1516" r:id="rId36"/>
    <p:sldId id="293" r:id="rId37"/>
    <p:sldId id="1517" r:id="rId38"/>
  </p:sldIdLst>
  <p:sldSz cx="12192000" cy="6858000"/>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主軸" id="{C4F68253-5E08-448A-A386-19F656891568}">
          <p14:sldIdLst>
            <p14:sldId id="256"/>
            <p14:sldId id="257"/>
            <p14:sldId id="10144"/>
            <p14:sldId id="10147"/>
            <p14:sldId id="10151"/>
            <p14:sldId id="10161"/>
            <p14:sldId id="10153"/>
            <p14:sldId id="10154"/>
            <p14:sldId id="10170"/>
            <p14:sldId id="10171"/>
            <p14:sldId id="10159"/>
            <p14:sldId id="10155"/>
            <p14:sldId id="10156"/>
            <p14:sldId id="10160"/>
            <p14:sldId id="10157"/>
            <p14:sldId id="10162"/>
            <p14:sldId id="10174"/>
            <p14:sldId id="10173"/>
            <p14:sldId id="10167"/>
            <p14:sldId id="10168"/>
            <p14:sldId id="1510"/>
            <p14:sldId id="1511"/>
            <p14:sldId id="1512"/>
            <p14:sldId id="10146"/>
            <p14:sldId id="1523"/>
            <p14:sldId id="1513"/>
            <p14:sldId id="1522"/>
            <p14:sldId id="10158"/>
            <p14:sldId id="1518"/>
            <p14:sldId id="1516"/>
            <p14:sldId id="293"/>
            <p14:sldId id="1517"/>
          </p14:sldIdLst>
        </p14:section>
        <p14:section name="補充資料" id="{544C9CDA-BBFD-4ECD-BC20-29459A78F83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my Chang" initials="" lastIdx="2" clrIdx="0"/>
  <p:cmAuthor id="2" name="vmbox" initials="v" lastIdx="1" clrIdx="1">
    <p:extLst>
      <p:ext uri="{19B8F6BF-5375-455C-9EA6-DF929625EA0E}">
        <p15:presenceInfo xmlns:p15="http://schemas.microsoft.com/office/powerpoint/2012/main" userId="vmbox" providerId="None"/>
      </p:ext>
    </p:extLst>
  </p:cmAuthor>
  <p:cmAuthor id="3" name="曾子倩" initials="曾子倩" lastIdx="1" clrIdx="2">
    <p:extLst>
      <p:ext uri="{19B8F6BF-5375-455C-9EA6-DF929625EA0E}">
        <p15:presenceInfo xmlns:p15="http://schemas.microsoft.com/office/powerpoint/2012/main" userId="S-1-5-21-3160720093-2302530514-3589970299-36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1E6E1"/>
    <a:srgbClr val="31937B"/>
    <a:srgbClr val="2AA59B"/>
    <a:srgbClr val="FEFEFE"/>
    <a:srgbClr val="2DA59B"/>
    <a:srgbClr val="FFFF66"/>
    <a:srgbClr val="F3F4F9"/>
    <a:srgbClr val="0000FF"/>
    <a:srgbClr val="C2B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75" autoAdjust="0"/>
  </p:normalViewPr>
  <p:slideViewPr>
    <p:cSldViewPr snapToGrid="0">
      <p:cViewPr varScale="1">
        <p:scale>
          <a:sx n="38" d="100"/>
          <a:sy n="38" d="100"/>
        </p:scale>
        <p:origin x="20" y="528"/>
      </p:cViewPr>
      <p:guideLst>
        <p:guide orient="horz" pos="2160"/>
        <p:guide pos="3840"/>
      </p:guideLst>
    </p:cSldViewPr>
  </p:slideViewPr>
  <p:notesTextViewPr>
    <p:cViewPr>
      <p:scale>
        <a:sx n="3" d="2"/>
        <a:sy n="3" d="2"/>
      </p:scale>
      <p:origin x="0" y="0"/>
    </p:cViewPr>
  </p:notesTextViewPr>
  <p:sorterViewPr>
    <p:cViewPr varScale="1">
      <p:scale>
        <a:sx n="1" d="1"/>
        <a:sy n="1" d="1"/>
      </p:scale>
      <p:origin x="0" y="-240"/>
    </p:cViewPr>
  </p:sorterViewPr>
  <p:notesViewPr>
    <p:cSldViewPr snapToGrid="0">
      <p:cViewPr varScale="1">
        <p:scale>
          <a:sx n="82" d="100"/>
          <a:sy n="82" d="100"/>
        </p:scale>
        <p:origin x="397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BF77D-E08A-4126-855C-08335EB85293}"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3589920D-DFE6-4527-A8BC-28D9F56CA36F}">
      <dgm:prSet phldrT="[文字]" custT="1"/>
      <dgm:spPr/>
      <dgm:t>
        <a:bodyPr/>
        <a:lstStyle/>
        <a:p>
          <a:r>
            <a:rPr lang="zh-TW" altLang="en-US" sz="2800" b="1" dirty="0">
              <a:solidFill>
                <a:prstClr val="white"/>
              </a:solidFill>
              <a:latin typeface="微軟正黑體" panose="020B0604030504040204" pitchFamily="34" charset="-120"/>
              <a:ea typeface="微軟正黑體" panose="020B0604030504040204" pitchFamily="34" charset="-120"/>
              <a:cs typeface="+mn-cs"/>
            </a:rPr>
            <a:t>科研創業推動作法及架構</a:t>
          </a:r>
          <a:endParaRPr lang="zh-TW" altLang="en-US" sz="2800" b="1" dirty="0">
            <a:latin typeface="微軟正黑體" panose="020B0604030504040204" pitchFamily="34" charset="-120"/>
            <a:ea typeface="微軟正黑體" panose="020B0604030504040204" pitchFamily="34" charset="-120"/>
          </a:endParaRPr>
        </a:p>
      </dgm:t>
    </dgm:pt>
    <dgm:pt modelId="{8BBABB98-E293-4164-BB2D-F88712DD98B7}" type="parTrans" cxnId="{BA0E7FA5-E3A4-4324-8E4A-D974D8154329}">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98273858-226E-49CE-94A5-ABC5F52F2208}" type="sibTrans" cxnId="{BA0E7FA5-E3A4-4324-8E4A-D974D8154329}">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7BA5831C-C18C-4201-A195-15C8C8F7A906}">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徵件流程</a:t>
          </a:r>
          <a:r>
            <a:rPr lang="en-US" altLang="zh-TW" sz="2800" b="1" dirty="0">
              <a:latin typeface="微軟正黑體" panose="020B0604030504040204" pitchFamily="34" charset="-120"/>
              <a:ea typeface="微軟正黑體" panose="020B0604030504040204" pitchFamily="34" charset="-120"/>
            </a:rPr>
            <a:t>&amp;</a:t>
          </a:r>
          <a:r>
            <a:rPr lang="zh-TW" altLang="en-US" sz="2800" b="1" dirty="0">
              <a:latin typeface="微軟正黑體" panose="020B0604030504040204" pitchFamily="34" charset="-120"/>
              <a:ea typeface="微軟正黑體" panose="020B0604030504040204" pitchFamily="34" charset="-120"/>
            </a:rPr>
            <a:t>徵案說明</a:t>
          </a:r>
        </a:p>
      </dgm:t>
    </dgm:pt>
    <dgm:pt modelId="{94BC3269-1541-4570-A4C5-530CCCA49F88}" type="parTrans" cxnId="{F1121533-22A2-445C-95AB-5425ECCF3575}">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DC928850-E29E-4EDC-9BA2-A4422B2B245D}" type="sibTrans" cxnId="{F1121533-22A2-445C-95AB-5425ECCF3575}">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42B7B34D-A6C7-431E-883F-DD3B065589C2}">
      <dgm:prSet custT="1"/>
      <dgm:spPr/>
      <dgm:t>
        <a:bodyPr/>
        <a:lstStyle/>
        <a:p>
          <a:r>
            <a:rPr lang="zh-TW" altLang="en-US" sz="2800" b="1">
              <a:latin typeface="微軟正黑體" panose="020B0604030504040204" pitchFamily="34" charset="-120"/>
              <a:ea typeface="微軟正黑體" panose="020B0604030504040204" pitchFamily="34" charset="-120"/>
            </a:rPr>
            <a:t>計畫平台操作說明</a:t>
          </a:r>
          <a:endParaRPr lang="zh-TW" altLang="en-US" sz="2800" b="1" dirty="0">
            <a:latin typeface="微軟正黑體" panose="020B0604030504040204" pitchFamily="34" charset="-120"/>
            <a:ea typeface="微軟正黑體" panose="020B0604030504040204" pitchFamily="34" charset="-120"/>
          </a:endParaRPr>
        </a:p>
      </dgm:t>
    </dgm:pt>
    <dgm:pt modelId="{CF582C43-84C7-480B-B293-C4D6F7C0DFC5}" type="parTrans" cxnId="{1C0A0AA6-78CB-48B8-9329-33FF32CBF766}">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D1E8B222-B101-41B4-9B5C-75D9BB891253}" type="sibTrans" cxnId="{1C0A0AA6-78CB-48B8-9329-33FF32CBF766}">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35A4ACCD-D64D-4125-9108-84405AAD79BB}">
      <dgm:prSet phldrT="[文字]" custT="1"/>
      <dgm:spPr/>
      <dgm:t>
        <a:bodyPr/>
        <a:lstStyle/>
        <a:p>
          <a:r>
            <a:rPr lang="zh-TW" altLang="en-US" sz="2800" b="1" dirty="0">
              <a:solidFill>
                <a:prstClr val="white"/>
              </a:solidFill>
              <a:latin typeface="微軟正黑體" panose="020B0604030504040204" pitchFamily="34" charset="-120"/>
              <a:ea typeface="微軟正黑體" panose="020B0604030504040204" pitchFamily="34" charset="-120"/>
              <a:cs typeface="+mn-cs"/>
            </a:rPr>
            <a:t>學研新創生態系推動作法</a:t>
          </a:r>
          <a:r>
            <a:rPr lang="en-US" altLang="zh-TW" sz="2800" b="1" dirty="0">
              <a:latin typeface="微軟正黑體" panose="020B0604030504040204" pitchFamily="34" charset="-120"/>
              <a:ea typeface="微軟正黑體" panose="020B0604030504040204" pitchFamily="34" charset="-120"/>
            </a:rPr>
            <a:t>&amp;</a:t>
          </a:r>
          <a:r>
            <a:rPr lang="zh-TW" altLang="zh-TW" sz="2800" b="1" dirty="0">
              <a:latin typeface="微軟正黑體" panose="020B0604030504040204" pitchFamily="34" charset="-120"/>
              <a:ea typeface="微軟正黑體" panose="020B0604030504040204" pitchFamily="34" charset="-120"/>
            </a:rPr>
            <a:t>銜接機制說明</a:t>
          </a:r>
          <a:endParaRPr lang="zh-TW" altLang="en-US" sz="2800" b="1" dirty="0">
            <a:latin typeface="微軟正黑體" panose="020B0604030504040204" pitchFamily="34" charset="-120"/>
            <a:ea typeface="微軟正黑體" panose="020B0604030504040204" pitchFamily="34" charset="-120"/>
          </a:endParaRPr>
        </a:p>
      </dgm:t>
    </dgm:pt>
    <dgm:pt modelId="{EDD4E4CC-5DE9-4933-B533-D344DE685345}" type="parTrans" cxnId="{3533FE43-86EC-44F4-9EAE-CC3D63D16482}">
      <dgm:prSet/>
      <dgm:spPr/>
      <dgm:t>
        <a:bodyPr/>
        <a:lstStyle/>
        <a:p>
          <a:endParaRPr lang="zh-TW" altLang="en-US"/>
        </a:p>
      </dgm:t>
    </dgm:pt>
    <dgm:pt modelId="{594A0C88-DD8F-4B7E-9185-6C54445747AC}" type="sibTrans" cxnId="{3533FE43-86EC-44F4-9EAE-CC3D63D16482}">
      <dgm:prSet/>
      <dgm:spPr/>
      <dgm:t>
        <a:bodyPr/>
        <a:lstStyle/>
        <a:p>
          <a:endParaRPr lang="zh-TW" altLang="en-US"/>
        </a:p>
      </dgm:t>
    </dgm:pt>
    <dgm:pt modelId="{7CABB29B-8E75-432B-AE30-1D33B6E4AA3C}" type="pres">
      <dgm:prSet presAssocID="{B82BF77D-E08A-4126-855C-08335EB85293}" presName="Name0" presStyleCnt="0">
        <dgm:presLayoutVars>
          <dgm:chMax val="7"/>
          <dgm:chPref val="7"/>
          <dgm:dir/>
        </dgm:presLayoutVars>
      </dgm:prSet>
      <dgm:spPr/>
      <dgm:t>
        <a:bodyPr/>
        <a:lstStyle/>
        <a:p>
          <a:endParaRPr lang="zh-TW" altLang="en-US"/>
        </a:p>
      </dgm:t>
    </dgm:pt>
    <dgm:pt modelId="{BEE90696-150C-40FD-AA06-435FAB06EF5A}" type="pres">
      <dgm:prSet presAssocID="{B82BF77D-E08A-4126-855C-08335EB85293}" presName="Name1" presStyleCnt="0"/>
      <dgm:spPr/>
    </dgm:pt>
    <dgm:pt modelId="{CF03829D-C968-4D51-8D54-EAC22A0B754F}" type="pres">
      <dgm:prSet presAssocID="{B82BF77D-E08A-4126-855C-08335EB85293}" presName="cycle" presStyleCnt="0"/>
      <dgm:spPr/>
    </dgm:pt>
    <dgm:pt modelId="{B086EFA7-30D0-486B-9504-97B238627C42}" type="pres">
      <dgm:prSet presAssocID="{B82BF77D-E08A-4126-855C-08335EB85293}" presName="srcNode" presStyleLbl="node1" presStyleIdx="0" presStyleCnt="4"/>
      <dgm:spPr/>
    </dgm:pt>
    <dgm:pt modelId="{974315A0-1118-4EA8-BD70-0B7385AA945C}" type="pres">
      <dgm:prSet presAssocID="{B82BF77D-E08A-4126-855C-08335EB85293}" presName="conn" presStyleLbl="parChTrans1D2" presStyleIdx="0" presStyleCnt="1"/>
      <dgm:spPr/>
      <dgm:t>
        <a:bodyPr/>
        <a:lstStyle/>
        <a:p>
          <a:endParaRPr lang="zh-TW" altLang="en-US"/>
        </a:p>
      </dgm:t>
    </dgm:pt>
    <dgm:pt modelId="{0CD77228-28BC-4A2E-BFB8-5EEF661CC3BB}" type="pres">
      <dgm:prSet presAssocID="{B82BF77D-E08A-4126-855C-08335EB85293}" presName="extraNode" presStyleLbl="node1" presStyleIdx="0" presStyleCnt="4"/>
      <dgm:spPr/>
    </dgm:pt>
    <dgm:pt modelId="{C8822F8F-8B9F-4FCC-9390-511AE34077E7}" type="pres">
      <dgm:prSet presAssocID="{B82BF77D-E08A-4126-855C-08335EB85293}" presName="dstNode" presStyleLbl="node1" presStyleIdx="0" presStyleCnt="4"/>
      <dgm:spPr/>
    </dgm:pt>
    <dgm:pt modelId="{880BB950-51FB-4B0E-87FF-2DEB6903E952}" type="pres">
      <dgm:prSet presAssocID="{35A4ACCD-D64D-4125-9108-84405AAD79BB}" presName="text_1" presStyleLbl="node1" presStyleIdx="0" presStyleCnt="4">
        <dgm:presLayoutVars>
          <dgm:bulletEnabled val="1"/>
        </dgm:presLayoutVars>
      </dgm:prSet>
      <dgm:spPr/>
      <dgm:t>
        <a:bodyPr/>
        <a:lstStyle/>
        <a:p>
          <a:endParaRPr lang="zh-TW" altLang="en-US"/>
        </a:p>
      </dgm:t>
    </dgm:pt>
    <dgm:pt modelId="{0CEE844B-D16F-4A02-8412-7D9B0DD520B8}" type="pres">
      <dgm:prSet presAssocID="{35A4ACCD-D64D-4125-9108-84405AAD79BB}" presName="accent_1" presStyleCnt="0"/>
      <dgm:spPr/>
    </dgm:pt>
    <dgm:pt modelId="{0413A74B-B3E3-4460-8102-61B59D05FF8E}" type="pres">
      <dgm:prSet presAssocID="{35A4ACCD-D64D-4125-9108-84405AAD79BB}" presName="accentRepeatNode" presStyleLbl="solidFgAcc1" presStyleIdx="0" presStyleCnt="4"/>
      <dgm:spPr/>
    </dgm:pt>
    <dgm:pt modelId="{F69F504A-CAB9-47FB-A542-054B3405AA40}" type="pres">
      <dgm:prSet presAssocID="{3589920D-DFE6-4527-A8BC-28D9F56CA36F}" presName="text_2" presStyleLbl="node1" presStyleIdx="1" presStyleCnt="4">
        <dgm:presLayoutVars>
          <dgm:bulletEnabled val="1"/>
        </dgm:presLayoutVars>
      </dgm:prSet>
      <dgm:spPr/>
      <dgm:t>
        <a:bodyPr/>
        <a:lstStyle/>
        <a:p>
          <a:endParaRPr lang="zh-TW" altLang="en-US"/>
        </a:p>
      </dgm:t>
    </dgm:pt>
    <dgm:pt modelId="{FA0FE781-B5BC-4B9F-B705-7C20E8A0D78D}" type="pres">
      <dgm:prSet presAssocID="{3589920D-DFE6-4527-A8BC-28D9F56CA36F}" presName="accent_2" presStyleCnt="0"/>
      <dgm:spPr/>
    </dgm:pt>
    <dgm:pt modelId="{73EB79A3-EC8A-49BF-AA6C-BA8324BB2510}" type="pres">
      <dgm:prSet presAssocID="{3589920D-DFE6-4527-A8BC-28D9F56CA36F}" presName="accentRepeatNode" presStyleLbl="solidFgAcc1" presStyleIdx="1" presStyleCnt="4"/>
      <dgm:spPr/>
    </dgm:pt>
    <dgm:pt modelId="{ED4E35F4-4B70-46C6-93FF-12CB1FD4DD44}" type="pres">
      <dgm:prSet presAssocID="{7BA5831C-C18C-4201-A195-15C8C8F7A906}" presName="text_3" presStyleLbl="node1" presStyleIdx="2" presStyleCnt="4">
        <dgm:presLayoutVars>
          <dgm:bulletEnabled val="1"/>
        </dgm:presLayoutVars>
      </dgm:prSet>
      <dgm:spPr/>
      <dgm:t>
        <a:bodyPr/>
        <a:lstStyle/>
        <a:p>
          <a:endParaRPr lang="zh-TW" altLang="en-US"/>
        </a:p>
      </dgm:t>
    </dgm:pt>
    <dgm:pt modelId="{58BD1D8C-8095-41B5-A60E-AEE280BE579A}" type="pres">
      <dgm:prSet presAssocID="{7BA5831C-C18C-4201-A195-15C8C8F7A906}" presName="accent_3" presStyleCnt="0"/>
      <dgm:spPr/>
    </dgm:pt>
    <dgm:pt modelId="{2F6D43D0-3866-477A-8580-9569CE038E35}" type="pres">
      <dgm:prSet presAssocID="{7BA5831C-C18C-4201-A195-15C8C8F7A906}" presName="accentRepeatNode" presStyleLbl="solidFgAcc1" presStyleIdx="2" presStyleCnt="4"/>
      <dgm:spPr/>
    </dgm:pt>
    <dgm:pt modelId="{B676725B-A438-F940-A8A7-9297BD5230B4}" type="pres">
      <dgm:prSet presAssocID="{42B7B34D-A6C7-431E-883F-DD3B065589C2}" presName="text_4" presStyleLbl="node1" presStyleIdx="3" presStyleCnt="4">
        <dgm:presLayoutVars>
          <dgm:bulletEnabled val="1"/>
        </dgm:presLayoutVars>
      </dgm:prSet>
      <dgm:spPr/>
      <dgm:t>
        <a:bodyPr/>
        <a:lstStyle/>
        <a:p>
          <a:endParaRPr lang="zh-TW" altLang="en-US"/>
        </a:p>
      </dgm:t>
    </dgm:pt>
    <dgm:pt modelId="{1DFE8344-AACF-6F47-88D2-25FFC97AB72D}" type="pres">
      <dgm:prSet presAssocID="{42B7B34D-A6C7-431E-883F-DD3B065589C2}" presName="accent_4" presStyleCnt="0"/>
      <dgm:spPr/>
    </dgm:pt>
    <dgm:pt modelId="{1400371B-5F9B-4F17-B175-8D535B56A882}" type="pres">
      <dgm:prSet presAssocID="{42B7B34D-A6C7-431E-883F-DD3B065589C2}" presName="accentRepeatNode" presStyleLbl="solidFgAcc1" presStyleIdx="3" presStyleCnt="4"/>
      <dgm:spPr/>
    </dgm:pt>
  </dgm:ptLst>
  <dgm:cxnLst>
    <dgm:cxn modelId="{1B684CA9-5092-49B0-BFCF-DEC2EB488194}" type="presOf" srcId="{B82BF77D-E08A-4126-855C-08335EB85293}" destId="{7CABB29B-8E75-432B-AE30-1D33B6E4AA3C}" srcOrd="0" destOrd="0" presId="urn:microsoft.com/office/officeart/2008/layout/VerticalCurvedList"/>
    <dgm:cxn modelId="{F1121533-22A2-445C-95AB-5425ECCF3575}" srcId="{B82BF77D-E08A-4126-855C-08335EB85293}" destId="{7BA5831C-C18C-4201-A195-15C8C8F7A906}" srcOrd="2" destOrd="0" parTransId="{94BC3269-1541-4570-A4C5-530CCCA49F88}" sibTransId="{DC928850-E29E-4EDC-9BA2-A4422B2B245D}"/>
    <dgm:cxn modelId="{C69355B3-A06A-FB47-8E38-BA1EB5E28D42}" type="presOf" srcId="{42B7B34D-A6C7-431E-883F-DD3B065589C2}" destId="{B676725B-A438-F940-A8A7-9297BD5230B4}" srcOrd="0" destOrd="0" presId="urn:microsoft.com/office/officeart/2008/layout/VerticalCurvedList"/>
    <dgm:cxn modelId="{1C0A0AA6-78CB-48B8-9329-33FF32CBF766}" srcId="{B82BF77D-E08A-4126-855C-08335EB85293}" destId="{42B7B34D-A6C7-431E-883F-DD3B065589C2}" srcOrd="3" destOrd="0" parTransId="{CF582C43-84C7-480B-B293-C4D6F7C0DFC5}" sibTransId="{D1E8B222-B101-41B4-9B5C-75D9BB891253}"/>
    <dgm:cxn modelId="{EF2CDBFB-01C7-40AA-B583-7217E8F588D2}" type="presOf" srcId="{7BA5831C-C18C-4201-A195-15C8C8F7A906}" destId="{ED4E35F4-4B70-46C6-93FF-12CB1FD4DD44}" srcOrd="0" destOrd="0" presId="urn:microsoft.com/office/officeart/2008/layout/VerticalCurvedList"/>
    <dgm:cxn modelId="{E1411D95-E4B0-4548-B7BF-F3666B2EA186}" type="presOf" srcId="{3589920D-DFE6-4527-A8BC-28D9F56CA36F}" destId="{F69F504A-CAB9-47FB-A542-054B3405AA40}" srcOrd="0" destOrd="0" presId="urn:microsoft.com/office/officeart/2008/layout/VerticalCurvedList"/>
    <dgm:cxn modelId="{C3B32D8D-9941-42A7-80DC-257E7D56106B}" type="presOf" srcId="{594A0C88-DD8F-4B7E-9185-6C54445747AC}" destId="{974315A0-1118-4EA8-BD70-0B7385AA945C}" srcOrd="0" destOrd="0" presId="urn:microsoft.com/office/officeart/2008/layout/VerticalCurvedList"/>
    <dgm:cxn modelId="{3533FE43-86EC-44F4-9EAE-CC3D63D16482}" srcId="{B82BF77D-E08A-4126-855C-08335EB85293}" destId="{35A4ACCD-D64D-4125-9108-84405AAD79BB}" srcOrd="0" destOrd="0" parTransId="{EDD4E4CC-5DE9-4933-B533-D344DE685345}" sibTransId="{594A0C88-DD8F-4B7E-9185-6C54445747AC}"/>
    <dgm:cxn modelId="{BA0E7FA5-E3A4-4324-8E4A-D974D8154329}" srcId="{B82BF77D-E08A-4126-855C-08335EB85293}" destId="{3589920D-DFE6-4527-A8BC-28D9F56CA36F}" srcOrd="1" destOrd="0" parTransId="{8BBABB98-E293-4164-BB2D-F88712DD98B7}" sibTransId="{98273858-226E-49CE-94A5-ABC5F52F2208}"/>
    <dgm:cxn modelId="{CA99FD57-8449-4ADC-9863-295B67FF2683}" type="presOf" srcId="{35A4ACCD-D64D-4125-9108-84405AAD79BB}" destId="{880BB950-51FB-4B0E-87FF-2DEB6903E952}" srcOrd="0" destOrd="0" presId="urn:microsoft.com/office/officeart/2008/layout/VerticalCurvedList"/>
    <dgm:cxn modelId="{FCFC9E06-0B19-484B-82C8-F16462950F9E}" type="presParOf" srcId="{7CABB29B-8E75-432B-AE30-1D33B6E4AA3C}" destId="{BEE90696-150C-40FD-AA06-435FAB06EF5A}" srcOrd="0" destOrd="0" presId="urn:microsoft.com/office/officeart/2008/layout/VerticalCurvedList"/>
    <dgm:cxn modelId="{994FB297-2EF1-4C24-9FCB-7D8F7093107B}" type="presParOf" srcId="{BEE90696-150C-40FD-AA06-435FAB06EF5A}" destId="{CF03829D-C968-4D51-8D54-EAC22A0B754F}" srcOrd="0" destOrd="0" presId="urn:microsoft.com/office/officeart/2008/layout/VerticalCurvedList"/>
    <dgm:cxn modelId="{09DDB5F9-DD96-4B86-B0BC-7D94F71E2414}" type="presParOf" srcId="{CF03829D-C968-4D51-8D54-EAC22A0B754F}" destId="{B086EFA7-30D0-486B-9504-97B238627C42}" srcOrd="0" destOrd="0" presId="urn:microsoft.com/office/officeart/2008/layout/VerticalCurvedList"/>
    <dgm:cxn modelId="{52B8014A-365E-4F69-B90D-B8A527A78B2C}" type="presParOf" srcId="{CF03829D-C968-4D51-8D54-EAC22A0B754F}" destId="{974315A0-1118-4EA8-BD70-0B7385AA945C}" srcOrd="1" destOrd="0" presId="urn:microsoft.com/office/officeart/2008/layout/VerticalCurvedList"/>
    <dgm:cxn modelId="{C0F9E13D-C608-4D82-BE32-9E32968E15CF}" type="presParOf" srcId="{CF03829D-C968-4D51-8D54-EAC22A0B754F}" destId="{0CD77228-28BC-4A2E-BFB8-5EEF661CC3BB}" srcOrd="2" destOrd="0" presId="urn:microsoft.com/office/officeart/2008/layout/VerticalCurvedList"/>
    <dgm:cxn modelId="{B28FA418-ED52-4D05-BC78-A02883733892}" type="presParOf" srcId="{CF03829D-C968-4D51-8D54-EAC22A0B754F}" destId="{C8822F8F-8B9F-4FCC-9390-511AE34077E7}" srcOrd="3" destOrd="0" presId="urn:microsoft.com/office/officeart/2008/layout/VerticalCurvedList"/>
    <dgm:cxn modelId="{5C7AB499-B9DB-4278-8466-C5C9D5EB01D5}" type="presParOf" srcId="{BEE90696-150C-40FD-AA06-435FAB06EF5A}" destId="{880BB950-51FB-4B0E-87FF-2DEB6903E952}" srcOrd="1" destOrd="0" presId="urn:microsoft.com/office/officeart/2008/layout/VerticalCurvedList"/>
    <dgm:cxn modelId="{D1927010-6EBE-409A-8947-6FE1145EA7DB}" type="presParOf" srcId="{BEE90696-150C-40FD-AA06-435FAB06EF5A}" destId="{0CEE844B-D16F-4A02-8412-7D9B0DD520B8}" srcOrd="2" destOrd="0" presId="urn:microsoft.com/office/officeart/2008/layout/VerticalCurvedList"/>
    <dgm:cxn modelId="{236C3CAA-3891-4A88-B0DE-59D2817D2695}" type="presParOf" srcId="{0CEE844B-D16F-4A02-8412-7D9B0DD520B8}" destId="{0413A74B-B3E3-4460-8102-61B59D05FF8E}" srcOrd="0" destOrd="0" presId="urn:microsoft.com/office/officeart/2008/layout/VerticalCurvedList"/>
    <dgm:cxn modelId="{67549EB8-62BC-4580-9A36-EA71DCC82959}" type="presParOf" srcId="{BEE90696-150C-40FD-AA06-435FAB06EF5A}" destId="{F69F504A-CAB9-47FB-A542-054B3405AA40}" srcOrd="3" destOrd="0" presId="urn:microsoft.com/office/officeart/2008/layout/VerticalCurvedList"/>
    <dgm:cxn modelId="{3C3F4428-EA66-461E-9C0E-85E84647370F}" type="presParOf" srcId="{BEE90696-150C-40FD-AA06-435FAB06EF5A}" destId="{FA0FE781-B5BC-4B9F-B705-7C20E8A0D78D}" srcOrd="4" destOrd="0" presId="urn:microsoft.com/office/officeart/2008/layout/VerticalCurvedList"/>
    <dgm:cxn modelId="{870C097D-3BF8-475C-8CD0-999FB84830FE}" type="presParOf" srcId="{FA0FE781-B5BC-4B9F-B705-7C20E8A0D78D}" destId="{73EB79A3-EC8A-49BF-AA6C-BA8324BB2510}" srcOrd="0" destOrd="0" presId="urn:microsoft.com/office/officeart/2008/layout/VerticalCurvedList"/>
    <dgm:cxn modelId="{762B6C7E-A20D-4699-A6F9-64062EC5BF96}" type="presParOf" srcId="{BEE90696-150C-40FD-AA06-435FAB06EF5A}" destId="{ED4E35F4-4B70-46C6-93FF-12CB1FD4DD44}" srcOrd="5" destOrd="0" presId="urn:microsoft.com/office/officeart/2008/layout/VerticalCurvedList"/>
    <dgm:cxn modelId="{FDB72817-E994-4BDE-8A65-6592705AC08D}" type="presParOf" srcId="{BEE90696-150C-40FD-AA06-435FAB06EF5A}" destId="{58BD1D8C-8095-41B5-A60E-AEE280BE579A}" srcOrd="6" destOrd="0" presId="urn:microsoft.com/office/officeart/2008/layout/VerticalCurvedList"/>
    <dgm:cxn modelId="{839A9808-CC8E-4F9C-B8C9-6C578E392AD6}" type="presParOf" srcId="{58BD1D8C-8095-41B5-A60E-AEE280BE579A}" destId="{2F6D43D0-3866-477A-8580-9569CE038E35}" srcOrd="0" destOrd="0" presId="urn:microsoft.com/office/officeart/2008/layout/VerticalCurvedList"/>
    <dgm:cxn modelId="{5FB7F5B4-08AB-A94B-8211-A466223D16CC}" type="presParOf" srcId="{BEE90696-150C-40FD-AA06-435FAB06EF5A}" destId="{B676725B-A438-F940-A8A7-9297BD5230B4}" srcOrd="7" destOrd="0" presId="urn:microsoft.com/office/officeart/2008/layout/VerticalCurvedList"/>
    <dgm:cxn modelId="{BE76371A-EA65-0F49-B68F-9D7175A40D06}" type="presParOf" srcId="{BEE90696-150C-40FD-AA06-435FAB06EF5A}" destId="{1DFE8344-AACF-6F47-88D2-25FFC97AB72D}" srcOrd="8" destOrd="0" presId="urn:microsoft.com/office/officeart/2008/layout/VerticalCurvedList"/>
    <dgm:cxn modelId="{575E270E-D7BA-5040-AE28-C1CFE76EC06B}" type="presParOf" srcId="{1DFE8344-AACF-6F47-88D2-25FFC97AB72D}" destId="{1400371B-5F9B-4F17-B175-8D535B56A88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E7DF2-8FD0-4E60-A52F-3BE5FEBA57C3}" type="doc">
      <dgm:prSet loTypeId="urn:microsoft.com/office/officeart/2005/8/layout/chevron1" loCatId="process" qsTypeId="urn:microsoft.com/office/officeart/2005/8/quickstyle/simple1" qsCatId="simple" csTypeId="urn:microsoft.com/office/officeart/2005/8/colors/accent1_2" csCatId="accent1" phldr="1"/>
      <dgm:spPr/>
    </dgm:pt>
    <dgm:pt modelId="{4C0721B0-FB47-42D1-9459-B231E48A0392}">
      <dgm:prSet phldrT="[文字]" custT="1"/>
      <dgm:spPr>
        <a:ln>
          <a:solidFill>
            <a:schemeClr val="accent1">
              <a:lumMod val="75000"/>
            </a:schemeClr>
          </a:solidFill>
        </a:ln>
      </dgm:spPr>
      <dgm:t>
        <a:bodyPr/>
        <a:lstStyle/>
        <a:p>
          <a:pPr marL="0" lvl="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114-2</a:t>
          </a:r>
        </a:p>
        <a:p>
          <a:pPr marL="0" lvl="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endParaRPr lang="zh-TW" altLang="en-US" sz="1000" b="1" kern="1200" dirty="0">
            <a:solidFill>
              <a:prstClr val="white"/>
            </a:solidFill>
            <a:latin typeface="微軟正黑體" panose="020B0604030504040204" pitchFamily="34" charset="-120"/>
            <a:ea typeface="微軟正黑體" panose="020B0604030504040204" pitchFamily="34" charset="-120"/>
            <a:cs typeface="+mn-cs"/>
          </a:endParaRPr>
        </a:p>
      </dgm:t>
    </dgm:pt>
    <dgm:pt modelId="{55006E8A-5202-4104-9005-0E77F6F07947}" type="parTrans" cxnId="{8428AA53-67CE-465B-A55F-C488A3274D3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85529C0-8E5E-48DC-B8CF-DD05E67330C1}" type="sibTrans" cxnId="{8428AA53-67CE-465B-A55F-C488A3274D3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44A0E7E-73BE-4ABF-942F-9D7213838970}">
      <dgm:prSet phldrT="[文字]"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gm:t>
    </dgm:pt>
    <dgm:pt modelId="{9E799CAC-5F93-4D47-AD87-A261FC5AFF94}" type="parTrans" cxnId="{8475F90D-CF5C-4F21-8A63-3DEAE9CEFB6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AA7487B-5E57-4387-9BF8-24E40FCDFB7C}" type="sibTrans" cxnId="{8475F90D-CF5C-4F21-8A63-3DEAE9CEFB6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A7BF071-DF3E-4EF7-823A-472E7F0B6679}">
      <dgm:prSet phldrT="[文字]"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gm:t>
    </dgm:pt>
    <dgm:pt modelId="{5BE9E60F-1FF5-4345-8A17-90C967684340}" type="parTrans" cxnId="{D3712816-34E0-4353-A9FF-B81D8934E90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BCDF93A-CC2A-4933-A85E-8DF330B743A5}" type="sibTrans" cxnId="{D3712816-34E0-4353-A9FF-B81D8934E90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4068281-CECE-4C1F-B5CB-BCD7C176FD3C}">
      <dgm:prSet phldrT="[文字]"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gm:t>
    </dgm:pt>
    <dgm:pt modelId="{DBC58345-7E92-424F-93A8-D6E3B140CC67}" type="parTrans" cxnId="{2F3AC28D-7F4F-444B-A81D-CFB80EB691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D0CC708-77E0-46F4-B29B-A2216ACD5349}" type="sibTrans" cxnId="{2F3AC28D-7F4F-444B-A81D-CFB80EB6916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AA1412E-5745-4297-8C63-BF6C82AFD9C2}">
      <dgm:prSet phldrT="[文字]" custT="1"/>
      <dgm:spPr>
        <a:solidFill>
          <a:srgbClr val="00B0F0"/>
        </a:solidFill>
        <a:ln>
          <a:solidFill>
            <a:srgbClr val="0070C0"/>
          </a:solidFill>
        </a:ln>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gm:t>
    </dgm:pt>
    <dgm:pt modelId="{7B61E271-1B5D-4D51-AE0A-85A59A937541}" type="parTrans" cxnId="{4F3521D3-63A0-4570-926B-13D02AA10D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5499048-A33E-450B-AB86-8468439ABF18}" type="sibTrans" cxnId="{4F3521D3-63A0-4570-926B-13D02AA10D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46C0A32-F121-4283-B9BF-EEA8B4CF5F59}">
      <dgm:prSet phldrT="[文字]" custT="1"/>
      <dgm:spPr>
        <a:solidFill>
          <a:srgbClr val="00B0F0"/>
        </a:solidFill>
        <a:ln>
          <a:solidFill>
            <a:schemeClr val="accent5">
              <a:lumMod val="75000"/>
            </a:schemeClr>
          </a:solidFill>
        </a:ln>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gm:t>
    </dgm:pt>
    <dgm:pt modelId="{C16A6346-A49F-4062-BBC2-EFDB4D3C6C6A}" type="parTrans" cxnId="{83E659AE-06D3-4E12-A3F9-EEF0A31B09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3AFB922-FE4C-4C06-A9B8-F2759F8DAC19}" type="sibTrans" cxnId="{83E659AE-06D3-4E12-A3F9-EEF0A31B09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6D821BB-2947-4B37-B902-516C96662D9D}">
      <dgm:prSet phldrT="[文字]" custT="1"/>
      <dgm:spPr>
        <a:solidFill>
          <a:srgbClr val="00B0F0"/>
        </a:solidFill>
        <a:ln>
          <a:solidFill>
            <a:srgbClr val="0070C0"/>
          </a:solidFill>
        </a:ln>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gm:t>
    </dgm:pt>
    <dgm:pt modelId="{3ABBC2A1-AFEB-436B-9F10-14CE4DC7B557}" type="parTrans" cxnId="{A5B7AC84-3EA9-4A28-B937-BDB298A347E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3B485CC-66E4-4F10-9EB4-7AFFCB7D1FA9}" type="sibTrans" cxnId="{A5B7AC84-3EA9-4A28-B937-BDB298A347E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786AF6D-5C91-49B2-9018-DB8CAB50EE20}">
      <dgm:prSet phldrT="[文字]" custT="1">
        <dgm:style>
          <a:lnRef idx="2">
            <a:schemeClr val="accent2">
              <a:shade val="50000"/>
            </a:schemeClr>
          </a:lnRef>
          <a:fillRef idx="1">
            <a:schemeClr val="accent2"/>
          </a:fillRef>
          <a:effectRef idx="0">
            <a:schemeClr val="accent2"/>
          </a:effectRef>
          <a:fontRef idx="minor">
            <a:schemeClr val="lt1"/>
          </a:fontRef>
        </dgm:style>
      </dgm:prSet>
      <dgm:spPr>
        <a:ln/>
      </dgm:spPr>
      <dgm:t>
        <a:bodyPr spcFirstLastPara="0" vert="horz" wrap="square" lIns="44006" tIns="14669" rIns="14669" bIns="14669" numCol="1" spcCol="1270" anchor="ctr" anchorCtr="0"/>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gm:t>
    </dgm:pt>
    <dgm:pt modelId="{62945D2A-D754-4E32-82C5-AB635E3347F9}" type="parTrans" cxnId="{6CC11B1D-10B6-44DB-BE95-68D5FC3431D8}">
      <dgm:prSet/>
      <dgm:spPr/>
      <dgm:t>
        <a:bodyPr/>
        <a:lstStyle/>
        <a:p>
          <a:endParaRPr lang="zh-TW" altLang="en-US"/>
        </a:p>
      </dgm:t>
    </dgm:pt>
    <dgm:pt modelId="{830E76AC-AE00-4DEF-AC85-76C896AFDF22}" type="sibTrans" cxnId="{6CC11B1D-10B6-44DB-BE95-68D5FC3431D8}">
      <dgm:prSet/>
      <dgm:spPr/>
      <dgm:t>
        <a:bodyPr/>
        <a:lstStyle/>
        <a:p>
          <a:endParaRPr lang="zh-TW" altLang="en-US"/>
        </a:p>
      </dgm:t>
    </dgm:pt>
    <dgm:pt modelId="{EBE1FAB6-1FEF-4BB8-BF03-A21889D7DD9E}">
      <dgm:prSet phldrT="[文字]"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gm:t>
    </dgm:pt>
    <dgm:pt modelId="{139DCE2B-240A-481C-B55F-115741109E2C}" type="parTrans" cxnId="{EF12DA43-E7FF-47C2-8686-E9DD0B2DB626}">
      <dgm:prSet/>
      <dgm:spPr/>
      <dgm:t>
        <a:bodyPr/>
        <a:lstStyle/>
        <a:p>
          <a:endParaRPr lang="zh-TW" altLang="en-US"/>
        </a:p>
      </dgm:t>
    </dgm:pt>
    <dgm:pt modelId="{5CA5269E-E37F-4122-9BD1-9339250B1AFE}" type="sibTrans" cxnId="{EF12DA43-E7FF-47C2-8686-E9DD0B2DB626}">
      <dgm:prSet/>
      <dgm:spPr/>
      <dgm:t>
        <a:bodyPr/>
        <a:lstStyle/>
        <a:p>
          <a:endParaRPr lang="zh-TW" altLang="en-US"/>
        </a:p>
      </dgm:t>
    </dgm:pt>
    <dgm:pt modelId="{F72B8112-8012-4574-82AA-0B629C0FCF6A}">
      <dgm:prSet phldrT="[文字]"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gm:t>
    </dgm:pt>
    <dgm:pt modelId="{E6DDC512-A755-4217-B180-94543FB14AEE}" type="parTrans" cxnId="{C5E5A318-19BC-4BF2-89D7-9AA48F0A8B46}">
      <dgm:prSet/>
      <dgm:spPr/>
      <dgm:t>
        <a:bodyPr/>
        <a:lstStyle/>
        <a:p>
          <a:endParaRPr lang="zh-TW" altLang="en-US"/>
        </a:p>
      </dgm:t>
    </dgm:pt>
    <dgm:pt modelId="{9E5B35EC-0523-4C4B-8C8B-9A8ECCE7D5CA}" type="sibTrans" cxnId="{C5E5A318-19BC-4BF2-89D7-9AA48F0A8B46}">
      <dgm:prSet/>
      <dgm:spPr/>
      <dgm:t>
        <a:bodyPr/>
        <a:lstStyle/>
        <a:p>
          <a:endParaRPr lang="zh-TW" altLang="en-US"/>
        </a:p>
      </dgm:t>
    </dgm:pt>
    <dgm:pt modelId="{2AC55DD7-8696-4D59-BEC7-6A17C52B9BFD}" type="pres">
      <dgm:prSet presAssocID="{BBFE7DF2-8FD0-4E60-A52F-3BE5FEBA57C3}" presName="Name0" presStyleCnt="0">
        <dgm:presLayoutVars>
          <dgm:dir/>
          <dgm:animLvl val="lvl"/>
          <dgm:resizeHandles val="exact"/>
        </dgm:presLayoutVars>
      </dgm:prSet>
      <dgm:spPr/>
    </dgm:pt>
    <dgm:pt modelId="{96D92206-1DD4-4B55-8946-E2923440B180}" type="pres">
      <dgm:prSet presAssocID="{4C0721B0-FB47-42D1-9459-B231E48A0392}" presName="parTxOnly" presStyleLbl="node1" presStyleIdx="0" presStyleCnt="10" custScaleX="158604" custScaleY="105002" custLinFactNeighborX="-36889" custLinFactNeighborY="-5201">
        <dgm:presLayoutVars>
          <dgm:chMax val="0"/>
          <dgm:chPref val="0"/>
          <dgm:bulletEnabled val="1"/>
        </dgm:presLayoutVars>
      </dgm:prSet>
      <dgm:spPr/>
      <dgm:t>
        <a:bodyPr/>
        <a:lstStyle/>
        <a:p>
          <a:endParaRPr lang="zh-TW" altLang="en-US"/>
        </a:p>
      </dgm:t>
    </dgm:pt>
    <dgm:pt modelId="{DDC833E3-35D5-4E3C-A9D8-A4BBCBEF7342}" type="pres">
      <dgm:prSet presAssocID="{A85529C0-8E5E-48DC-B8CF-DD05E67330C1}" presName="parTxOnlySpace" presStyleCnt="0"/>
      <dgm:spPr/>
    </dgm:pt>
    <dgm:pt modelId="{8F29BDEC-048C-4EFB-811E-101909D97917}" type="pres">
      <dgm:prSet presAssocID="{144A0E7E-73BE-4ABF-942F-9D7213838970}" presName="parTxOnly" presStyleLbl="node1" presStyleIdx="1" presStyleCnt="10" custScaleX="107941">
        <dgm:presLayoutVars>
          <dgm:chMax val="0"/>
          <dgm:chPref val="0"/>
          <dgm:bulletEnabled val="1"/>
        </dgm:presLayoutVars>
      </dgm:prSet>
      <dgm:spPr/>
      <dgm:t>
        <a:bodyPr/>
        <a:lstStyle/>
        <a:p>
          <a:endParaRPr lang="zh-TW" altLang="en-US"/>
        </a:p>
      </dgm:t>
    </dgm:pt>
    <dgm:pt modelId="{6F553F5A-3031-4CB0-819D-5291A666DAF3}" type="pres">
      <dgm:prSet presAssocID="{EAA7487B-5E57-4387-9BF8-24E40FCDFB7C}" presName="parTxOnlySpace" presStyleCnt="0"/>
      <dgm:spPr/>
    </dgm:pt>
    <dgm:pt modelId="{A1025C55-4A59-4AAE-94CA-960BA229BAB8}" type="pres">
      <dgm:prSet presAssocID="{7A7BF071-DF3E-4EF7-823A-472E7F0B6679}" presName="parTxOnly" presStyleLbl="node1" presStyleIdx="2" presStyleCnt="10" custScaleX="139444" custLinFactNeighborX="-48634">
        <dgm:presLayoutVars>
          <dgm:chMax val="0"/>
          <dgm:chPref val="0"/>
          <dgm:bulletEnabled val="1"/>
        </dgm:presLayoutVars>
      </dgm:prSet>
      <dgm:spPr/>
      <dgm:t>
        <a:bodyPr/>
        <a:lstStyle/>
        <a:p>
          <a:endParaRPr lang="zh-TW" altLang="en-US"/>
        </a:p>
      </dgm:t>
    </dgm:pt>
    <dgm:pt modelId="{3D68844D-B1FF-45C9-B903-3020D8CB9FED}" type="pres">
      <dgm:prSet presAssocID="{2BCDF93A-CC2A-4933-A85E-8DF330B743A5}" presName="parTxOnlySpace" presStyleCnt="0"/>
      <dgm:spPr/>
    </dgm:pt>
    <dgm:pt modelId="{78AF5172-993D-4EF4-B120-335726D261D5}" type="pres">
      <dgm:prSet presAssocID="{14068281-CECE-4C1F-B5CB-BCD7C176FD3C}" presName="parTxOnly" presStyleLbl="node1" presStyleIdx="3" presStyleCnt="10" custScaleX="154009" custLinFactNeighborX="-84633">
        <dgm:presLayoutVars>
          <dgm:chMax val="0"/>
          <dgm:chPref val="0"/>
          <dgm:bulletEnabled val="1"/>
        </dgm:presLayoutVars>
      </dgm:prSet>
      <dgm:spPr/>
      <dgm:t>
        <a:bodyPr/>
        <a:lstStyle/>
        <a:p>
          <a:endParaRPr lang="zh-TW" altLang="en-US"/>
        </a:p>
      </dgm:t>
    </dgm:pt>
    <dgm:pt modelId="{2BC018DE-C1A9-4C68-9D44-BE16CE30DE93}" type="pres">
      <dgm:prSet presAssocID="{2D0CC708-77E0-46F4-B29B-A2216ACD5349}" presName="parTxOnlySpace" presStyleCnt="0"/>
      <dgm:spPr/>
    </dgm:pt>
    <dgm:pt modelId="{5F793387-E510-48CB-ABF8-722FA398929D}" type="pres">
      <dgm:prSet presAssocID="{EAA1412E-5745-4297-8C63-BF6C82AFD9C2}" presName="parTxOnly" presStyleLbl="node1" presStyleIdx="4" presStyleCnt="10" custScaleX="123677" custScaleY="96750" custLinFactNeighborX="-33823" custLinFactNeighborY="-5459">
        <dgm:presLayoutVars>
          <dgm:chMax val="0"/>
          <dgm:chPref val="0"/>
          <dgm:bulletEnabled val="1"/>
        </dgm:presLayoutVars>
      </dgm:prSet>
      <dgm:spPr/>
      <dgm:t>
        <a:bodyPr/>
        <a:lstStyle/>
        <a:p>
          <a:endParaRPr lang="zh-TW" altLang="en-US"/>
        </a:p>
      </dgm:t>
    </dgm:pt>
    <dgm:pt modelId="{00001B4C-2C84-455F-9B69-EB1416501140}" type="pres">
      <dgm:prSet presAssocID="{05499048-A33E-450B-AB86-8468439ABF18}" presName="parTxOnlySpace" presStyleCnt="0"/>
      <dgm:spPr/>
    </dgm:pt>
    <dgm:pt modelId="{B60FC1F3-FB98-4260-B966-5FB0280A013C}" type="pres">
      <dgm:prSet presAssocID="{C46C0A32-F121-4283-B9BF-EEA8B4CF5F59}" presName="parTxOnly" presStyleLbl="node1" presStyleIdx="5" presStyleCnt="10" custScaleX="140411" custLinFactNeighborX="-91965" custLinFactNeighborY="-5459">
        <dgm:presLayoutVars>
          <dgm:chMax val="0"/>
          <dgm:chPref val="0"/>
          <dgm:bulletEnabled val="1"/>
        </dgm:presLayoutVars>
      </dgm:prSet>
      <dgm:spPr/>
      <dgm:t>
        <a:bodyPr/>
        <a:lstStyle/>
        <a:p>
          <a:endParaRPr lang="zh-TW" altLang="en-US"/>
        </a:p>
      </dgm:t>
    </dgm:pt>
    <dgm:pt modelId="{DCA93A3C-3F37-4578-A874-D6B11541CE6F}" type="pres">
      <dgm:prSet presAssocID="{53AFB922-FE4C-4C06-A9B8-F2759F8DAC19}" presName="parTxOnlySpace" presStyleCnt="0"/>
      <dgm:spPr/>
    </dgm:pt>
    <dgm:pt modelId="{1962CA6E-92C4-4BB6-9AC3-DB54CB0EB98B}" type="pres">
      <dgm:prSet presAssocID="{B6D821BB-2947-4B37-B902-516C96662D9D}" presName="parTxOnly" presStyleLbl="node1" presStyleIdx="6" presStyleCnt="10" custScaleX="155786" custLinFactX="-3301" custLinFactNeighborX="-100000" custLinFactNeighborY="-5952">
        <dgm:presLayoutVars>
          <dgm:chMax val="0"/>
          <dgm:chPref val="0"/>
          <dgm:bulletEnabled val="1"/>
        </dgm:presLayoutVars>
      </dgm:prSet>
      <dgm:spPr/>
      <dgm:t>
        <a:bodyPr/>
        <a:lstStyle/>
        <a:p>
          <a:endParaRPr lang="zh-TW" altLang="en-US"/>
        </a:p>
      </dgm:t>
    </dgm:pt>
    <dgm:pt modelId="{79204A50-83F4-4FB2-BD8A-1F25EC0FCAFC}" type="pres">
      <dgm:prSet presAssocID="{D3B485CC-66E4-4F10-9EB4-7AFFCB7D1FA9}" presName="parTxOnlySpace" presStyleCnt="0"/>
      <dgm:spPr/>
    </dgm:pt>
    <dgm:pt modelId="{06ED5932-A32B-456F-B600-CEEE7D92FAD2}" type="pres">
      <dgm:prSet presAssocID="{2786AF6D-5C91-49B2-9018-DB8CAB50EE20}" presName="parTxOnly" presStyleLbl="node1" presStyleIdx="7" presStyleCnt="10" custScaleX="125757" custLinFactNeighborX="-92827" custLinFactNeighborY="-6942">
        <dgm:presLayoutVars>
          <dgm:chMax val="0"/>
          <dgm:chPref val="0"/>
          <dgm:bulletEnabled val="1"/>
        </dgm:presLayoutVars>
      </dgm:prSet>
      <dgm:spPr>
        <a:xfrm>
          <a:off x="8465241" y="577834"/>
          <a:ext cx="1170038" cy="372158"/>
        </a:xfrm>
        <a:prstGeom prst="chevron">
          <a:avLst/>
        </a:prstGeom>
      </dgm:spPr>
      <dgm:t>
        <a:bodyPr/>
        <a:lstStyle/>
        <a:p>
          <a:endParaRPr lang="zh-TW" altLang="en-US"/>
        </a:p>
      </dgm:t>
    </dgm:pt>
    <dgm:pt modelId="{814A1F64-6138-4FB6-9B41-EFE33B5D89A8}" type="pres">
      <dgm:prSet presAssocID="{830E76AC-AE00-4DEF-AC85-76C896AFDF22}" presName="parTxOnlySpace" presStyleCnt="0"/>
      <dgm:spPr/>
    </dgm:pt>
    <dgm:pt modelId="{6165B71C-C1EC-40E2-B658-B67F33D25044}" type="pres">
      <dgm:prSet presAssocID="{EBE1FAB6-1FEF-4BB8-BF03-A21889D7DD9E}" presName="parTxOnly" presStyleLbl="node1" presStyleIdx="8" presStyleCnt="10" custScaleX="139311" custLinFactX="-5049" custLinFactNeighborX="-100000" custLinFactNeighborY="-4975">
        <dgm:presLayoutVars>
          <dgm:chMax val="0"/>
          <dgm:chPref val="0"/>
          <dgm:bulletEnabled val="1"/>
        </dgm:presLayoutVars>
      </dgm:prSet>
      <dgm:spPr/>
      <dgm:t>
        <a:bodyPr/>
        <a:lstStyle/>
        <a:p>
          <a:endParaRPr lang="zh-TW" altLang="en-US"/>
        </a:p>
      </dgm:t>
    </dgm:pt>
    <dgm:pt modelId="{78ADF64F-2D86-4456-992B-F4034741C092}" type="pres">
      <dgm:prSet presAssocID="{5CA5269E-E37F-4122-9BD1-9339250B1AFE}" presName="parTxOnlySpace" presStyleCnt="0"/>
      <dgm:spPr/>
    </dgm:pt>
    <dgm:pt modelId="{9E0DB700-8563-4846-9A82-1B7D7A3F3898}" type="pres">
      <dgm:prSet presAssocID="{F72B8112-8012-4574-82AA-0B629C0FCF6A}" presName="parTxOnly" presStyleLbl="node1" presStyleIdx="9" presStyleCnt="10" custScaleX="152509" custLinFactX="-8724" custLinFactNeighborX="-100000" custLinFactNeighborY="-7058">
        <dgm:presLayoutVars>
          <dgm:chMax val="0"/>
          <dgm:chPref val="0"/>
          <dgm:bulletEnabled val="1"/>
        </dgm:presLayoutVars>
      </dgm:prSet>
      <dgm:spPr/>
      <dgm:t>
        <a:bodyPr/>
        <a:lstStyle/>
        <a:p>
          <a:endParaRPr lang="zh-TW" altLang="en-US"/>
        </a:p>
      </dgm:t>
    </dgm:pt>
  </dgm:ptLst>
  <dgm:cxnLst>
    <dgm:cxn modelId="{8475F90D-CF5C-4F21-8A63-3DEAE9CEFB6D}" srcId="{BBFE7DF2-8FD0-4E60-A52F-3BE5FEBA57C3}" destId="{144A0E7E-73BE-4ABF-942F-9D7213838970}" srcOrd="1" destOrd="0" parTransId="{9E799CAC-5F93-4D47-AD87-A261FC5AFF94}" sibTransId="{EAA7487B-5E57-4387-9BF8-24E40FCDFB7C}"/>
    <dgm:cxn modelId="{380F0CC8-AF10-45B7-84A1-9EB2AE324E2A}" type="presOf" srcId="{EAA1412E-5745-4297-8C63-BF6C82AFD9C2}" destId="{5F793387-E510-48CB-ABF8-722FA398929D}" srcOrd="0" destOrd="0" presId="urn:microsoft.com/office/officeart/2005/8/layout/chevron1"/>
    <dgm:cxn modelId="{AFC98EC6-CBFF-42CC-82B7-5F6AF16D6EE7}" type="presOf" srcId="{2786AF6D-5C91-49B2-9018-DB8CAB50EE20}" destId="{06ED5932-A32B-456F-B600-CEEE7D92FAD2}" srcOrd="0" destOrd="0" presId="urn:microsoft.com/office/officeart/2005/8/layout/chevron1"/>
    <dgm:cxn modelId="{8428AA53-67CE-465B-A55F-C488A3274D31}" srcId="{BBFE7DF2-8FD0-4E60-A52F-3BE5FEBA57C3}" destId="{4C0721B0-FB47-42D1-9459-B231E48A0392}" srcOrd="0" destOrd="0" parTransId="{55006E8A-5202-4104-9005-0E77F6F07947}" sibTransId="{A85529C0-8E5E-48DC-B8CF-DD05E67330C1}"/>
    <dgm:cxn modelId="{6CC11B1D-10B6-44DB-BE95-68D5FC3431D8}" srcId="{BBFE7DF2-8FD0-4E60-A52F-3BE5FEBA57C3}" destId="{2786AF6D-5C91-49B2-9018-DB8CAB50EE20}" srcOrd="7" destOrd="0" parTransId="{62945D2A-D754-4E32-82C5-AB635E3347F9}" sibTransId="{830E76AC-AE00-4DEF-AC85-76C896AFDF22}"/>
    <dgm:cxn modelId="{FA71443E-77E3-4A68-9FBD-9A2200CF2EAD}" type="presOf" srcId="{144A0E7E-73BE-4ABF-942F-9D7213838970}" destId="{8F29BDEC-048C-4EFB-811E-101909D97917}" srcOrd="0" destOrd="0" presId="urn:microsoft.com/office/officeart/2005/8/layout/chevron1"/>
    <dgm:cxn modelId="{EA42E439-4138-4EBF-A1ED-297E0A4C9E6D}" type="presOf" srcId="{EBE1FAB6-1FEF-4BB8-BF03-A21889D7DD9E}" destId="{6165B71C-C1EC-40E2-B658-B67F33D25044}" srcOrd="0" destOrd="0" presId="urn:microsoft.com/office/officeart/2005/8/layout/chevron1"/>
    <dgm:cxn modelId="{2EBF7417-3FDD-48C4-81D3-58842840723F}" type="presOf" srcId="{4C0721B0-FB47-42D1-9459-B231E48A0392}" destId="{96D92206-1DD4-4B55-8946-E2923440B180}" srcOrd="0" destOrd="0" presId="urn:microsoft.com/office/officeart/2005/8/layout/chevron1"/>
    <dgm:cxn modelId="{A5B7AC84-3EA9-4A28-B937-BDB298A347E4}" srcId="{BBFE7DF2-8FD0-4E60-A52F-3BE5FEBA57C3}" destId="{B6D821BB-2947-4B37-B902-516C96662D9D}" srcOrd="6" destOrd="0" parTransId="{3ABBC2A1-AFEB-436B-9F10-14CE4DC7B557}" sibTransId="{D3B485CC-66E4-4F10-9EB4-7AFFCB7D1FA9}"/>
    <dgm:cxn modelId="{97039A3E-1B38-4D95-965B-CE431E91B11D}" type="presOf" srcId="{BBFE7DF2-8FD0-4E60-A52F-3BE5FEBA57C3}" destId="{2AC55DD7-8696-4D59-BEC7-6A17C52B9BFD}" srcOrd="0" destOrd="0" presId="urn:microsoft.com/office/officeart/2005/8/layout/chevron1"/>
    <dgm:cxn modelId="{7D447C0A-BA0A-49EB-A59F-F50B9E2DEEF6}" type="presOf" srcId="{F72B8112-8012-4574-82AA-0B629C0FCF6A}" destId="{9E0DB700-8563-4846-9A82-1B7D7A3F3898}" srcOrd="0" destOrd="0" presId="urn:microsoft.com/office/officeart/2005/8/layout/chevron1"/>
    <dgm:cxn modelId="{4F3521D3-63A0-4570-926B-13D02AA10D86}" srcId="{BBFE7DF2-8FD0-4E60-A52F-3BE5FEBA57C3}" destId="{EAA1412E-5745-4297-8C63-BF6C82AFD9C2}" srcOrd="4" destOrd="0" parTransId="{7B61E271-1B5D-4D51-AE0A-85A59A937541}" sibTransId="{05499048-A33E-450B-AB86-8468439ABF18}"/>
    <dgm:cxn modelId="{C5E5A318-19BC-4BF2-89D7-9AA48F0A8B46}" srcId="{BBFE7DF2-8FD0-4E60-A52F-3BE5FEBA57C3}" destId="{F72B8112-8012-4574-82AA-0B629C0FCF6A}" srcOrd="9" destOrd="0" parTransId="{E6DDC512-A755-4217-B180-94543FB14AEE}" sibTransId="{9E5B35EC-0523-4C4B-8C8B-9A8ECCE7D5CA}"/>
    <dgm:cxn modelId="{EF12DA43-E7FF-47C2-8686-E9DD0B2DB626}" srcId="{BBFE7DF2-8FD0-4E60-A52F-3BE5FEBA57C3}" destId="{EBE1FAB6-1FEF-4BB8-BF03-A21889D7DD9E}" srcOrd="8" destOrd="0" parTransId="{139DCE2B-240A-481C-B55F-115741109E2C}" sibTransId="{5CA5269E-E37F-4122-9BD1-9339250B1AFE}"/>
    <dgm:cxn modelId="{5D80FB24-80F6-4EC2-80D0-7FDA40DA657A}" type="presOf" srcId="{C46C0A32-F121-4283-B9BF-EEA8B4CF5F59}" destId="{B60FC1F3-FB98-4260-B966-5FB0280A013C}" srcOrd="0" destOrd="0" presId="urn:microsoft.com/office/officeart/2005/8/layout/chevron1"/>
    <dgm:cxn modelId="{4576C92E-5E3D-4A00-8EB4-CC597B7278D1}" type="presOf" srcId="{B6D821BB-2947-4B37-B902-516C96662D9D}" destId="{1962CA6E-92C4-4BB6-9AC3-DB54CB0EB98B}" srcOrd="0" destOrd="0" presId="urn:microsoft.com/office/officeart/2005/8/layout/chevron1"/>
    <dgm:cxn modelId="{FB3E770E-22BE-400F-BB10-DD5F906025E8}" type="presOf" srcId="{7A7BF071-DF3E-4EF7-823A-472E7F0B6679}" destId="{A1025C55-4A59-4AAE-94CA-960BA229BAB8}" srcOrd="0" destOrd="0" presId="urn:microsoft.com/office/officeart/2005/8/layout/chevron1"/>
    <dgm:cxn modelId="{1A9F992D-033E-418F-A15C-BF062EA2EE19}" type="presOf" srcId="{14068281-CECE-4C1F-B5CB-BCD7C176FD3C}" destId="{78AF5172-993D-4EF4-B120-335726D261D5}" srcOrd="0" destOrd="0" presId="urn:microsoft.com/office/officeart/2005/8/layout/chevron1"/>
    <dgm:cxn modelId="{D3712816-34E0-4353-A9FF-B81D8934E903}" srcId="{BBFE7DF2-8FD0-4E60-A52F-3BE5FEBA57C3}" destId="{7A7BF071-DF3E-4EF7-823A-472E7F0B6679}" srcOrd="2" destOrd="0" parTransId="{5BE9E60F-1FF5-4345-8A17-90C967684340}" sibTransId="{2BCDF93A-CC2A-4933-A85E-8DF330B743A5}"/>
    <dgm:cxn modelId="{2F3AC28D-7F4F-444B-A81D-CFB80EB69161}" srcId="{BBFE7DF2-8FD0-4E60-A52F-3BE5FEBA57C3}" destId="{14068281-CECE-4C1F-B5CB-BCD7C176FD3C}" srcOrd="3" destOrd="0" parTransId="{DBC58345-7E92-424F-93A8-D6E3B140CC67}" sibTransId="{2D0CC708-77E0-46F4-B29B-A2216ACD5349}"/>
    <dgm:cxn modelId="{83E659AE-06D3-4E12-A3F9-EEF0A31B09BF}" srcId="{BBFE7DF2-8FD0-4E60-A52F-3BE5FEBA57C3}" destId="{C46C0A32-F121-4283-B9BF-EEA8B4CF5F59}" srcOrd="5" destOrd="0" parTransId="{C16A6346-A49F-4062-BBC2-EFDB4D3C6C6A}" sibTransId="{53AFB922-FE4C-4C06-A9B8-F2759F8DAC19}"/>
    <dgm:cxn modelId="{1A8823A0-88FC-4C06-8C20-DCCD071C0003}" type="presParOf" srcId="{2AC55DD7-8696-4D59-BEC7-6A17C52B9BFD}" destId="{96D92206-1DD4-4B55-8946-E2923440B180}" srcOrd="0" destOrd="0" presId="urn:microsoft.com/office/officeart/2005/8/layout/chevron1"/>
    <dgm:cxn modelId="{C879432D-4A41-4700-A642-5A9BA8717EF1}" type="presParOf" srcId="{2AC55DD7-8696-4D59-BEC7-6A17C52B9BFD}" destId="{DDC833E3-35D5-4E3C-A9D8-A4BBCBEF7342}" srcOrd="1" destOrd="0" presId="urn:microsoft.com/office/officeart/2005/8/layout/chevron1"/>
    <dgm:cxn modelId="{5D496E43-7344-4E45-AE7F-232F347AE1A5}" type="presParOf" srcId="{2AC55DD7-8696-4D59-BEC7-6A17C52B9BFD}" destId="{8F29BDEC-048C-4EFB-811E-101909D97917}" srcOrd="2" destOrd="0" presId="urn:microsoft.com/office/officeart/2005/8/layout/chevron1"/>
    <dgm:cxn modelId="{65A6F0BB-32CE-47BF-BBFF-C1951A30B288}" type="presParOf" srcId="{2AC55DD7-8696-4D59-BEC7-6A17C52B9BFD}" destId="{6F553F5A-3031-4CB0-819D-5291A666DAF3}" srcOrd="3" destOrd="0" presId="urn:microsoft.com/office/officeart/2005/8/layout/chevron1"/>
    <dgm:cxn modelId="{4426E18F-7233-45F4-BFAD-851AE54C77CB}" type="presParOf" srcId="{2AC55DD7-8696-4D59-BEC7-6A17C52B9BFD}" destId="{A1025C55-4A59-4AAE-94CA-960BA229BAB8}" srcOrd="4" destOrd="0" presId="urn:microsoft.com/office/officeart/2005/8/layout/chevron1"/>
    <dgm:cxn modelId="{7F6B24FC-F120-4F14-9D53-96E9A5A78C87}" type="presParOf" srcId="{2AC55DD7-8696-4D59-BEC7-6A17C52B9BFD}" destId="{3D68844D-B1FF-45C9-B903-3020D8CB9FED}" srcOrd="5" destOrd="0" presId="urn:microsoft.com/office/officeart/2005/8/layout/chevron1"/>
    <dgm:cxn modelId="{E120C1E8-605D-423B-9D5F-C75371198A1A}" type="presParOf" srcId="{2AC55DD7-8696-4D59-BEC7-6A17C52B9BFD}" destId="{78AF5172-993D-4EF4-B120-335726D261D5}" srcOrd="6" destOrd="0" presId="urn:microsoft.com/office/officeart/2005/8/layout/chevron1"/>
    <dgm:cxn modelId="{EA977C79-82BA-4024-A4F3-A654E19CA276}" type="presParOf" srcId="{2AC55DD7-8696-4D59-BEC7-6A17C52B9BFD}" destId="{2BC018DE-C1A9-4C68-9D44-BE16CE30DE93}" srcOrd="7" destOrd="0" presId="urn:microsoft.com/office/officeart/2005/8/layout/chevron1"/>
    <dgm:cxn modelId="{A5280223-4632-4667-8A18-4FE3C38666BD}" type="presParOf" srcId="{2AC55DD7-8696-4D59-BEC7-6A17C52B9BFD}" destId="{5F793387-E510-48CB-ABF8-722FA398929D}" srcOrd="8" destOrd="0" presId="urn:microsoft.com/office/officeart/2005/8/layout/chevron1"/>
    <dgm:cxn modelId="{DA8711BC-6C37-416F-8616-46ADEA92378C}" type="presParOf" srcId="{2AC55DD7-8696-4D59-BEC7-6A17C52B9BFD}" destId="{00001B4C-2C84-455F-9B69-EB1416501140}" srcOrd="9" destOrd="0" presId="urn:microsoft.com/office/officeart/2005/8/layout/chevron1"/>
    <dgm:cxn modelId="{A38A393C-6D69-45B4-9DCD-172493B26FFB}" type="presParOf" srcId="{2AC55DD7-8696-4D59-BEC7-6A17C52B9BFD}" destId="{B60FC1F3-FB98-4260-B966-5FB0280A013C}" srcOrd="10" destOrd="0" presId="urn:microsoft.com/office/officeart/2005/8/layout/chevron1"/>
    <dgm:cxn modelId="{8381D9CE-E7E0-4F7C-B2EC-1419B8F7AFDC}" type="presParOf" srcId="{2AC55DD7-8696-4D59-BEC7-6A17C52B9BFD}" destId="{DCA93A3C-3F37-4578-A874-D6B11541CE6F}" srcOrd="11" destOrd="0" presId="urn:microsoft.com/office/officeart/2005/8/layout/chevron1"/>
    <dgm:cxn modelId="{A5AA291E-862F-4F85-956D-D1270941F58A}" type="presParOf" srcId="{2AC55DD7-8696-4D59-BEC7-6A17C52B9BFD}" destId="{1962CA6E-92C4-4BB6-9AC3-DB54CB0EB98B}" srcOrd="12" destOrd="0" presId="urn:microsoft.com/office/officeart/2005/8/layout/chevron1"/>
    <dgm:cxn modelId="{C77B7DBA-5FE9-49A3-BCE3-27A696A285BD}" type="presParOf" srcId="{2AC55DD7-8696-4D59-BEC7-6A17C52B9BFD}" destId="{79204A50-83F4-4FB2-BD8A-1F25EC0FCAFC}" srcOrd="13" destOrd="0" presId="urn:microsoft.com/office/officeart/2005/8/layout/chevron1"/>
    <dgm:cxn modelId="{B316370D-7BBE-40E6-86D5-5E0493E8FA82}" type="presParOf" srcId="{2AC55DD7-8696-4D59-BEC7-6A17C52B9BFD}" destId="{06ED5932-A32B-456F-B600-CEEE7D92FAD2}" srcOrd="14" destOrd="0" presId="urn:microsoft.com/office/officeart/2005/8/layout/chevron1"/>
    <dgm:cxn modelId="{4AC1C3C8-B414-4B83-900C-8A6D5CA424C7}" type="presParOf" srcId="{2AC55DD7-8696-4D59-BEC7-6A17C52B9BFD}" destId="{814A1F64-6138-4FB6-9B41-EFE33B5D89A8}" srcOrd="15" destOrd="0" presId="urn:microsoft.com/office/officeart/2005/8/layout/chevron1"/>
    <dgm:cxn modelId="{35004410-6F89-42CA-96F0-19E075C5B711}" type="presParOf" srcId="{2AC55DD7-8696-4D59-BEC7-6A17C52B9BFD}" destId="{6165B71C-C1EC-40E2-B658-B67F33D25044}" srcOrd="16" destOrd="0" presId="urn:microsoft.com/office/officeart/2005/8/layout/chevron1"/>
    <dgm:cxn modelId="{99D2D413-D346-40E1-B884-D6A1B95CAA87}" type="presParOf" srcId="{2AC55DD7-8696-4D59-BEC7-6A17C52B9BFD}" destId="{78ADF64F-2D86-4456-992B-F4034741C092}" srcOrd="17" destOrd="0" presId="urn:microsoft.com/office/officeart/2005/8/layout/chevron1"/>
    <dgm:cxn modelId="{8302522D-67A0-43FE-AA14-E9E26A862057}" type="presParOf" srcId="{2AC55DD7-8696-4D59-BEC7-6A17C52B9BFD}" destId="{9E0DB700-8563-4846-9A82-1B7D7A3F3898}"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15A0-1118-4EA8-BD70-0B7385AA945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BB950-51FB-4B0E-87FF-2DEB6903E952}">
      <dsp:nvSpPr>
        <dsp:cNvPr id="0" name=""/>
        <dsp:cNvSpPr/>
      </dsp:nvSpPr>
      <dsp:spPr>
        <a:xfrm>
          <a:off x="610504" y="416587"/>
          <a:ext cx="9523713" cy="83360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prstClr val="white"/>
              </a:solidFill>
              <a:latin typeface="微軟正黑體" panose="020B0604030504040204" pitchFamily="34" charset="-120"/>
              <a:ea typeface="微軟正黑體" panose="020B0604030504040204" pitchFamily="34" charset="-120"/>
              <a:cs typeface="+mn-cs"/>
            </a:rPr>
            <a:t>學研新創生態系推動作法</a:t>
          </a:r>
          <a:r>
            <a:rPr lang="en-US" altLang="zh-TW" sz="2800" b="1" kern="1200" dirty="0">
              <a:latin typeface="微軟正黑體" panose="020B0604030504040204" pitchFamily="34" charset="-120"/>
              <a:ea typeface="微軟正黑體" panose="020B0604030504040204" pitchFamily="34" charset="-120"/>
            </a:rPr>
            <a:t>&amp;</a:t>
          </a:r>
          <a:r>
            <a:rPr lang="zh-TW" altLang="zh-TW" sz="2800" b="1" kern="1200" dirty="0">
              <a:latin typeface="微軟正黑體" panose="020B0604030504040204" pitchFamily="34" charset="-120"/>
              <a:ea typeface="微軟正黑體" panose="020B0604030504040204" pitchFamily="34" charset="-120"/>
            </a:rPr>
            <a:t>銜接機制說明</a:t>
          </a:r>
          <a:endParaRPr lang="zh-TW" altLang="en-US" sz="2800" b="1" kern="1200" dirty="0">
            <a:latin typeface="微軟正黑體" panose="020B0604030504040204" pitchFamily="34" charset="-120"/>
            <a:ea typeface="微軟正黑體" panose="020B0604030504040204" pitchFamily="34" charset="-120"/>
          </a:endParaRPr>
        </a:p>
      </dsp:txBody>
      <dsp:txXfrm>
        <a:off x="610504" y="416587"/>
        <a:ext cx="9523713" cy="833607"/>
      </dsp:txXfrm>
    </dsp:sp>
    <dsp:sp modelId="{0413A74B-B3E3-4460-8102-61B59D05FF8E}">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F504A-CAB9-47FB-A542-054B3405AA40}">
      <dsp:nvSpPr>
        <dsp:cNvPr id="0" name=""/>
        <dsp:cNvSpPr/>
      </dsp:nvSpPr>
      <dsp:spPr>
        <a:xfrm>
          <a:off x="1088431" y="1667215"/>
          <a:ext cx="9045786" cy="833607"/>
        </a:xfrm>
        <a:prstGeom prst="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prstClr val="white"/>
              </a:solidFill>
              <a:latin typeface="微軟正黑體" panose="020B0604030504040204" pitchFamily="34" charset="-120"/>
              <a:ea typeface="微軟正黑體" panose="020B0604030504040204" pitchFamily="34" charset="-120"/>
              <a:cs typeface="+mn-cs"/>
            </a:rPr>
            <a:t>科研創業推動作法及架構</a:t>
          </a:r>
          <a:endParaRPr lang="zh-TW" altLang="en-US" sz="2800" b="1" kern="1200" dirty="0">
            <a:latin typeface="微軟正黑體" panose="020B0604030504040204" pitchFamily="34" charset="-120"/>
            <a:ea typeface="微軟正黑體" panose="020B0604030504040204" pitchFamily="34" charset="-120"/>
          </a:endParaRPr>
        </a:p>
      </dsp:txBody>
      <dsp:txXfrm>
        <a:off x="1088431" y="1667215"/>
        <a:ext cx="9045786" cy="833607"/>
      </dsp:txXfrm>
    </dsp:sp>
    <dsp:sp modelId="{73EB79A3-EC8A-49BF-AA6C-BA8324BB2510}">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E35F4-4B70-46C6-93FF-12CB1FD4DD44}">
      <dsp:nvSpPr>
        <dsp:cNvPr id="0" name=""/>
        <dsp:cNvSpPr/>
      </dsp:nvSpPr>
      <dsp:spPr>
        <a:xfrm>
          <a:off x="1088431" y="2917843"/>
          <a:ext cx="9045786" cy="833607"/>
        </a:xfrm>
        <a:prstGeom prst="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徵件流程</a:t>
          </a:r>
          <a:r>
            <a:rPr lang="en-US" altLang="zh-TW" sz="2800" b="1" kern="1200" dirty="0">
              <a:latin typeface="微軟正黑體" panose="020B0604030504040204" pitchFamily="34" charset="-120"/>
              <a:ea typeface="微軟正黑體" panose="020B0604030504040204" pitchFamily="34" charset="-120"/>
            </a:rPr>
            <a:t>&amp;</a:t>
          </a:r>
          <a:r>
            <a:rPr lang="zh-TW" altLang="en-US" sz="2800" b="1" kern="1200" dirty="0">
              <a:latin typeface="微軟正黑體" panose="020B0604030504040204" pitchFamily="34" charset="-120"/>
              <a:ea typeface="微軟正黑體" panose="020B0604030504040204" pitchFamily="34" charset="-120"/>
            </a:rPr>
            <a:t>徵案說明</a:t>
          </a:r>
        </a:p>
      </dsp:txBody>
      <dsp:txXfrm>
        <a:off x="1088431" y="2917843"/>
        <a:ext cx="9045786" cy="833607"/>
      </dsp:txXfrm>
    </dsp:sp>
    <dsp:sp modelId="{2F6D43D0-3866-477A-8580-9569CE038E35}">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6725B-A438-F940-A8A7-9297BD5230B4}">
      <dsp:nvSpPr>
        <dsp:cNvPr id="0" name=""/>
        <dsp:cNvSpPr/>
      </dsp:nvSpPr>
      <dsp:spPr>
        <a:xfrm>
          <a:off x="610504" y="4168472"/>
          <a:ext cx="9523713" cy="833607"/>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a:latin typeface="微軟正黑體" panose="020B0604030504040204" pitchFamily="34" charset="-120"/>
              <a:ea typeface="微軟正黑體" panose="020B0604030504040204" pitchFamily="34" charset="-120"/>
            </a:rPr>
            <a:t>計畫平台操作說明</a:t>
          </a:r>
          <a:endParaRPr lang="zh-TW" altLang="en-US" sz="2800" b="1" kern="1200" dirty="0">
            <a:latin typeface="微軟正黑體" panose="020B0604030504040204" pitchFamily="34" charset="-120"/>
            <a:ea typeface="微軟正黑體" panose="020B0604030504040204" pitchFamily="34" charset="-120"/>
          </a:endParaRPr>
        </a:p>
      </dsp:txBody>
      <dsp:txXfrm>
        <a:off x="610504" y="4168472"/>
        <a:ext cx="9523713" cy="833607"/>
      </dsp:txXfrm>
    </dsp:sp>
    <dsp:sp modelId="{1400371B-5F9B-4F17-B175-8D535B56A882}">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92206-1DD4-4B55-8946-E2923440B180}">
      <dsp:nvSpPr>
        <dsp:cNvPr id="0" name=""/>
        <dsp:cNvSpPr/>
      </dsp:nvSpPr>
      <dsp:spPr>
        <a:xfrm>
          <a:off x="0" y="565065"/>
          <a:ext cx="1475646" cy="390774"/>
        </a:xfrm>
        <a:prstGeom prst="chevron">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114-2</a:t>
          </a:r>
        </a:p>
        <a:p>
          <a:pPr marL="0" lvl="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endParaRPr lang="zh-TW" altLang="en-US" sz="1000" b="1" kern="1200" dirty="0">
            <a:solidFill>
              <a:prstClr val="white"/>
            </a:solidFill>
            <a:latin typeface="微軟正黑體" panose="020B0604030504040204" pitchFamily="34" charset="-120"/>
            <a:ea typeface="微軟正黑體" panose="020B0604030504040204" pitchFamily="34" charset="-120"/>
            <a:cs typeface="+mn-cs"/>
          </a:endParaRPr>
        </a:p>
      </dsp:txBody>
      <dsp:txXfrm>
        <a:off x="195387" y="565065"/>
        <a:ext cx="1084872" cy="390774"/>
      </dsp:txXfrm>
    </dsp:sp>
    <dsp:sp modelId="{8F29BDEC-048C-4EFB-811E-101909D97917}">
      <dsp:nvSpPr>
        <dsp:cNvPr id="0" name=""/>
        <dsp:cNvSpPr/>
      </dsp:nvSpPr>
      <dsp:spPr>
        <a:xfrm>
          <a:off x="1388083" y="593729"/>
          <a:ext cx="1004279" cy="372158"/>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sp:txBody>
      <dsp:txXfrm>
        <a:off x="1574162" y="593729"/>
        <a:ext cx="632121" cy="372158"/>
      </dsp:txXfrm>
    </dsp:sp>
    <dsp:sp modelId="{A1025C55-4A59-4AAE-94CA-960BA229BAB8}">
      <dsp:nvSpPr>
        <dsp:cNvPr id="0" name=""/>
        <dsp:cNvSpPr/>
      </dsp:nvSpPr>
      <dsp:spPr>
        <a:xfrm>
          <a:off x="2254073" y="593729"/>
          <a:ext cx="1297382" cy="372158"/>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sp:txBody>
      <dsp:txXfrm>
        <a:off x="2440152" y="593729"/>
        <a:ext cx="925224" cy="372158"/>
      </dsp:txXfrm>
    </dsp:sp>
    <dsp:sp modelId="{78AF5172-993D-4EF4-B120-335726D261D5}">
      <dsp:nvSpPr>
        <dsp:cNvPr id="0" name=""/>
        <dsp:cNvSpPr/>
      </dsp:nvSpPr>
      <dsp:spPr>
        <a:xfrm>
          <a:off x="3424923" y="593729"/>
          <a:ext cx="1432894" cy="372158"/>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sp:txBody>
      <dsp:txXfrm>
        <a:off x="3611002" y="593729"/>
        <a:ext cx="1060736" cy="372158"/>
      </dsp:txXfrm>
    </dsp:sp>
    <dsp:sp modelId="{5F793387-E510-48CB-ABF8-722FA398929D}">
      <dsp:nvSpPr>
        <dsp:cNvPr id="0" name=""/>
        <dsp:cNvSpPr/>
      </dsp:nvSpPr>
      <dsp:spPr>
        <a:xfrm>
          <a:off x="4812051" y="579460"/>
          <a:ext cx="1150686" cy="360063"/>
        </a:xfrm>
        <a:prstGeom prst="chevron">
          <a:avLst/>
        </a:prstGeom>
        <a:solidFill>
          <a:srgbClr val="00B0F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sp:txBody>
      <dsp:txXfrm>
        <a:off x="4992083" y="579460"/>
        <a:ext cx="790623" cy="360063"/>
      </dsp:txXfrm>
    </dsp:sp>
    <dsp:sp modelId="{B60FC1F3-FB98-4260-B966-5FB0280A013C}">
      <dsp:nvSpPr>
        <dsp:cNvPr id="0" name=""/>
        <dsp:cNvSpPr/>
      </dsp:nvSpPr>
      <dsp:spPr>
        <a:xfrm>
          <a:off x="5815603" y="573413"/>
          <a:ext cx="1306379" cy="372158"/>
        </a:xfrm>
        <a:prstGeom prst="chevron">
          <a:avLst/>
        </a:prstGeom>
        <a:solidFill>
          <a:srgbClr val="00B0F0"/>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sp:txBody>
      <dsp:txXfrm>
        <a:off x="6001682" y="573413"/>
        <a:ext cx="934221" cy="372158"/>
      </dsp:txXfrm>
    </dsp:sp>
    <dsp:sp modelId="{1962CA6E-92C4-4BB6-9AC3-DB54CB0EB98B}">
      <dsp:nvSpPr>
        <dsp:cNvPr id="0" name=""/>
        <dsp:cNvSpPr/>
      </dsp:nvSpPr>
      <dsp:spPr>
        <a:xfrm>
          <a:off x="6990755" y="571578"/>
          <a:ext cx="1449427" cy="372158"/>
        </a:xfrm>
        <a:prstGeom prst="chevron">
          <a:avLst/>
        </a:prstGeom>
        <a:solidFill>
          <a:srgbClr val="00B0F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115-2</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sp:txBody>
      <dsp:txXfrm>
        <a:off x="7176834" y="571578"/>
        <a:ext cx="1077269" cy="372158"/>
      </dsp:txXfrm>
    </dsp:sp>
    <dsp:sp modelId="{06ED5932-A32B-456F-B600-CEEE7D92FAD2}">
      <dsp:nvSpPr>
        <dsp:cNvPr id="0" name=""/>
        <dsp:cNvSpPr/>
      </dsp:nvSpPr>
      <dsp:spPr>
        <a:xfrm>
          <a:off x="8384529" y="567893"/>
          <a:ext cx="1170038" cy="372158"/>
        </a:xfrm>
        <a:prstGeom prst="chevron">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校內初審</a:t>
          </a:r>
        </a:p>
      </dsp:txBody>
      <dsp:txXfrm>
        <a:off x="8570608" y="567893"/>
        <a:ext cx="797880" cy="372158"/>
      </dsp:txXfrm>
    </dsp:sp>
    <dsp:sp modelId="{6165B71C-C1EC-40E2-B658-B67F33D25044}">
      <dsp:nvSpPr>
        <dsp:cNvPr id="0" name=""/>
        <dsp:cNvSpPr/>
      </dsp:nvSpPr>
      <dsp:spPr>
        <a:xfrm>
          <a:off x="9407879" y="575214"/>
          <a:ext cx="1296144" cy="372158"/>
        </a:xfrm>
        <a:prstGeom prst="chevron">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第一階段書審</a:t>
          </a:r>
        </a:p>
      </dsp:txBody>
      <dsp:txXfrm>
        <a:off x="9593958" y="575214"/>
        <a:ext cx="923986" cy="372158"/>
      </dsp:txXfrm>
    </dsp:sp>
    <dsp:sp modelId="{9E0DB700-8563-4846-9A82-1B7D7A3F3898}">
      <dsp:nvSpPr>
        <dsp:cNvPr id="0" name=""/>
        <dsp:cNvSpPr/>
      </dsp:nvSpPr>
      <dsp:spPr>
        <a:xfrm>
          <a:off x="10576792" y="567462"/>
          <a:ext cx="1418938" cy="372158"/>
        </a:xfrm>
        <a:prstGeom prst="chevron">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ts val="1320"/>
            </a:lnSpc>
            <a:spcBef>
              <a:spcPct val="0"/>
            </a:spcBef>
            <a:spcAft>
              <a:spcPts val="0"/>
            </a:spcAft>
            <a:buNone/>
          </a:pPr>
          <a:r>
            <a:rPr lang="en-US" altLang="zh-TW" sz="1100" b="1" kern="1200" dirty="0">
              <a:solidFill>
                <a:prstClr val="white"/>
              </a:solidFill>
              <a:latin typeface="微軟正黑體" panose="020B0604030504040204" pitchFamily="34" charset="-120"/>
              <a:ea typeface="微軟正黑體" panose="020B0604030504040204" pitchFamily="34" charset="-120"/>
              <a:cs typeface="+mn-cs"/>
            </a:rPr>
            <a:t>116-1</a:t>
          </a:r>
        </a:p>
        <a:p>
          <a:pPr marL="0" lvl="0" indent="0" algn="ctr" defTabSz="444500">
            <a:lnSpc>
              <a:spcPts val="1320"/>
            </a:lnSpc>
            <a:spcBef>
              <a:spcPct val="0"/>
            </a:spcBef>
            <a:spcAft>
              <a:spcPts val="0"/>
            </a:spcAft>
            <a:buNone/>
          </a:pPr>
          <a:r>
            <a:rPr lang="zh-TW" altLang="en-US" sz="1100" b="1" kern="1200" dirty="0">
              <a:solidFill>
                <a:prstClr val="white"/>
              </a:solidFill>
              <a:latin typeface="微軟正黑體" panose="020B0604030504040204" pitchFamily="34" charset="-120"/>
              <a:ea typeface="微軟正黑體" panose="020B0604030504040204" pitchFamily="34" charset="-120"/>
              <a:cs typeface="+mn-cs"/>
            </a:rPr>
            <a:t>第二階段會議審</a:t>
          </a:r>
        </a:p>
      </dsp:txBody>
      <dsp:txXfrm>
        <a:off x="10762871" y="567462"/>
        <a:ext cx="1046780" cy="3721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8"/>
            <a:ext cx="2919565" cy="495367"/>
          </a:xfrm>
          <a:prstGeom prst="rect">
            <a:avLst/>
          </a:prstGeom>
        </p:spPr>
        <p:txBody>
          <a:bodyPr vert="horz" lIns="90679" tIns="45338" rIns="90679" bIns="45338" rtlCol="0"/>
          <a:lstStyle>
            <a:lvl1pPr algn="l">
              <a:defRPr sz="1200"/>
            </a:lvl1pPr>
          </a:lstStyle>
          <a:p>
            <a:endParaRPr lang="zh-TW" altLang="en-US"/>
          </a:p>
        </p:txBody>
      </p:sp>
      <p:sp>
        <p:nvSpPr>
          <p:cNvPr id="3" name="日期版面配置區 2"/>
          <p:cNvSpPr>
            <a:spLocks noGrp="1"/>
          </p:cNvSpPr>
          <p:nvPr>
            <p:ph type="dt" sz="quarter" idx="1"/>
          </p:nvPr>
        </p:nvSpPr>
        <p:spPr>
          <a:xfrm>
            <a:off x="3814630" y="8"/>
            <a:ext cx="2919565" cy="495367"/>
          </a:xfrm>
          <a:prstGeom prst="rect">
            <a:avLst/>
          </a:prstGeom>
        </p:spPr>
        <p:txBody>
          <a:bodyPr vert="horz" lIns="90679" tIns="45338" rIns="90679" bIns="45338" rtlCol="0"/>
          <a:lstStyle>
            <a:lvl1pPr algn="r">
              <a:defRPr sz="1200"/>
            </a:lvl1pPr>
          </a:lstStyle>
          <a:p>
            <a:fld id="{AD011AC0-9674-4862-ACA7-32EA050DC510}" type="datetimeFigureOut">
              <a:rPr lang="zh-TW" altLang="en-US" smtClean="0"/>
              <a:t>2025/2/26</a:t>
            </a:fld>
            <a:endParaRPr lang="zh-TW" altLang="en-US"/>
          </a:p>
        </p:txBody>
      </p:sp>
      <p:sp>
        <p:nvSpPr>
          <p:cNvPr id="4" name="頁尾版面配置區 3"/>
          <p:cNvSpPr>
            <a:spLocks noGrp="1"/>
          </p:cNvSpPr>
          <p:nvPr>
            <p:ph type="ftr" sz="quarter" idx="2"/>
          </p:nvPr>
        </p:nvSpPr>
        <p:spPr>
          <a:xfrm>
            <a:off x="3" y="9370954"/>
            <a:ext cx="2919565" cy="495367"/>
          </a:xfrm>
          <a:prstGeom prst="rect">
            <a:avLst/>
          </a:prstGeom>
        </p:spPr>
        <p:txBody>
          <a:bodyPr vert="horz" lIns="90679" tIns="45338" rIns="90679" bIns="45338"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630" y="9370954"/>
            <a:ext cx="2919565" cy="495367"/>
          </a:xfrm>
          <a:prstGeom prst="rect">
            <a:avLst/>
          </a:prstGeom>
        </p:spPr>
        <p:txBody>
          <a:bodyPr vert="horz" lIns="90679" tIns="45338" rIns="90679" bIns="45338" rtlCol="0" anchor="b"/>
          <a:lstStyle>
            <a:lvl1pPr algn="r">
              <a:defRPr sz="1200"/>
            </a:lvl1pPr>
          </a:lstStyle>
          <a:p>
            <a:fld id="{6C9A92B1-F96C-4A88-A56F-A3FD3EBBBEDD}" type="slidenum">
              <a:rPr lang="zh-TW" altLang="en-US" smtClean="0"/>
              <a:t>‹#›</a:t>
            </a:fld>
            <a:endParaRPr lang="zh-TW" altLang="en-US"/>
          </a:p>
        </p:txBody>
      </p:sp>
    </p:spTree>
    <p:extLst>
      <p:ext uri="{BB962C8B-B14F-4D97-AF65-F5344CB8AC3E}">
        <p14:creationId xmlns:p14="http://schemas.microsoft.com/office/powerpoint/2010/main" val="3355320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8"/>
            <a:ext cx="2919565" cy="495367"/>
          </a:xfrm>
          <a:prstGeom prst="rect">
            <a:avLst/>
          </a:prstGeom>
        </p:spPr>
        <p:txBody>
          <a:bodyPr vert="horz" lIns="90679" tIns="45338" rIns="90679" bIns="45338" rtlCol="0"/>
          <a:lstStyle>
            <a:lvl1pPr algn="l">
              <a:defRPr sz="1200"/>
            </a:lvl1pPr>
          </a:lstStyle>
          <a:p>
            <a:endParaRPr lang="zh-TW" altLang="en-US"/>
          </a:p>
        </p:txBody>
      </p:sp>
      <p:sp>
        <p:nvSpPr>
          <p:cNvPr id="3" name="日期版面配置區 2"/>
          <p:cNvSpPr>
            <a:spLocks noGrp="1"/>
          </p:cNvSpPr>
          <p:nvPr>
            <p:ph type="dt" idx="1"/>
          </p:nvPr>
        </p:nvSpPr>
        <p:spPr>
          <a:xfrm>
            <a:off x="3814630" y="8"/>
            <a:ext cx="2919565" cy="495367"/>
          </a:xfrm>
          <a:prstGeom prst="rect">
            <a:avLst/>
          </a:prstGeom>
        </p:spPr>
        <p:txBody>
          <a:bodyPr vert="horz" lIns="90679" tIns="45338" rIns="90679" bIns="45338" rtlCol="0"/>
          <a:lstStyle>
            <a:lvl1pPr algn="r">
              <a:defRPr sz="1200"/>
            </a:lvl1pPr>
          </a:lstStyle>
          <a:p>
            <a:fld id="{697FD496-12EC-45D5-B6FD-83DD673A434D}" type="datetimeFigureOut">
              <a:rPr lang="zh-TW" altLang="en-US" smtClean="0"/>
              <a:t>2025/2/26</a:t>
            </a:fld>
            <a:endParaRPr lang="zh-TW" altLang="en-US"/>
          </a:p>
        </p:txBody>
      </p:sp>
      <p:sp>
        <p:nvSpPr>
          <p:cNvPr id="4" name="投影片圖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679" tIns="45338" rIns="90679" bIns="45338" rtlCol="0" anchor="ctr"/>
          <a:lstStyle/>
          <a:p>
            <a:endParaRPr lang="zh-TW" altLang="en-US"/>
          </a:p>
        </p:txBody>
      </p:sp>
      <p:sp>
        <p:nvSpPr>
          <p:cNvPr id="5" name="備忘稿版面配置區 4"/>
          <p:cNvSpPr>
            <a:spLocks noGrp="1"/>
          </p:cNvSpPr>
          <p:nvPr>
            <p:ph type="body" sz="quarter" idx="3"/>
          </p:nvPr>
        </p:nvSpPr>
        <p:spPr>
          <a:xfrm>
            <a:off x="673269" y="4748585"/>
            <a:ext cx="5389240" cy="3884052"/>
          </a:xfrm>
          <a:prstGeom prst="rect">
            <a:avLst/>
          </a:prstGeom>
        </p:spPr>
        <p:txBody>
          <a:bodyPr vert="horz" lIns="90679" tIns="45338" rIns="90679" bIns="45338"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370954"/>
            <a:ext cx="2919565" cy="495367"/>
          </a:xfrm>
          <a:prstGeom prst="rect">
            <a:avLst/>
          </a:prstGeom>
        </p:spPr>
        <p:txBody>
          <a:bodyPr vert="horz" lIns="90679" tIns="45338" rIns="90679" bIns="45338"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630" y="9370954"/>
            <a:ext cx="2919565" cy="495367"/>
          </a:xfrm>
          <a:prstGeom prst="rect">
            <a:avLst/>
          </a:prstGeom>
        </p:spPr>
        <p:txBody>
          <a:bodyPr vert="horz" lIns="90679" tIns="45338" rIns="90679" bIns="45338" rtlCol="0" anchor="b"/>
          <a:lstStyle>
            <a:lvl1pPr algn="r">
              <a:defRPr sz="1200"/>
            </a:lvl1pPr>
          </a:lstStyle>
          <a:p>
            <a:fld id="{79CA9D35-B9AB-4658-B5C3-5DE0CA47C27B}" type="slidenum">
              <a:rPr lang="zh-TW" altLang="en-US" smtClean="0"/>
              <a:t>‹#›</a:t>
            </a:fld>
            <a:endParaRPr lang="zh-TW" altLang="en-US"/>
          </a:p>
        </p:txBody>
      </p:sp>
    </p:spTree>
    <p:extLst>
      <p:ext uri="{BB962C8B-B14F-4D97-AF65-F5344CB8AC3E}">
        <p14:creationId xmlns:p14="http://schemas.microsoft.com/office/powerpoint/2010/main" val="92458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79CA9D35-B9AB-4658-B5C3-5DE0CA47C27B}" type="slidenum">
              <a:rPr lang="zh-TW" altLang="en-US" smtClean="0"/>
              <a:t>1</a:t>
            </a:fld>
            <a:endParaRPr lang="zh-TW" altLang="en-US"/>
          </a:p>
        </p:txBody>
      </p:sp>
    </p:spTree>
    <p:extLst>
      <p:ext uri="{BB962C8B-B14F-4D97-AF65-F5344CB8AC3E}">
        <p14:creationId xmlns:p14="http://schemas.microsoft.com/office/powerpoint/2010/main" val="310143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40" dirty="0">
                <a:latin typeface="微軟正黑體"/>
                <a:cs typeface="微軟正黑體"/>
              </a:rPr>
              <a:t>(</a:t>
            </a:r>
            <a:r>
              <a:rPr lang="zh-TW" altLang="en-US" sz="1200" spc="45" dirty="0">
                <a:latin typeface="微軟正黑體"/>
                <a:cs typeface="微軟正黑體"/>
              </a:rPr>
              <a:t>初</a:t>
            </a:r>
            <a:r>
              <a:rPr lang="zh-TW" altLang="en-US" sz="1200" spc="35" dirty="0">
                <a:latin typeface="微軟正黑體"/>
                <a:cs typeface="微軟正黑體"/>
              </a:rPr>
              <a:t>次提</a:t>
            </a:r>
            <a:r>
              <a:rPr lang="zh-TW" altLang="en-US" sz="1200" spc="45" dirty="0">
                <a:latin typeface="微軟正黑體"/>
                <a:cs typeface="微軟正黑體"/>
              </a:rPr>
              <a:t>出</a:t>
            </a:r>
            <a:r>
              <a:rPr lang="zh-TW" altLang="en-US" sz="1200" spc="35" dirty="0">
                <a:latin typeface="微軟正黑體"/>
                <a:cs typeface="微軟正黑體"/>
              </a:rPr>
              <a:t>申請案之</a:t>
            </a:r>
            <a:r>
              <a:rPr lang="zh-TW" altLang="en-US" sz="1200" spc="45" dirty="0">
                <a:latin typeface="微軟正黑體"/>
                <a:cs typeface="微軟正黑體"/>
              </a:rPr>
              <a:t>申</a:t>
            </a:r>
            <a:r>
              <a:rPr lang="zh-TW" altLang="en-US" sz="1200" spc="35" dirty="0">
                <a:latin typeface="微軟正黑體"/>
                <a:cs typeface="微軟正黑體"/>
              </a:rPr>
              <a:t>請機</a:t>
            </a:r>
            <a:r>
              <a:rPr lang="zh-TW" altLang="en-US" sz="1200" spc="50" dirty="0">
                <a:latin typeface="微軟正黑體"/>
                <a:cs typeface="微軟正黑體"/>
              </a:rPr>
              <a:t>構</a:t>
            </a:r>
            <a:r>
              <a:rPr lang="zh-TW" altLang="en-US" sz="1200" spc="45" dirty="0">
                <a:latin typeface="微軟正黑體"/>
                <a:cs typeface="微軟正黑體"/>
              </a:rPr>
              <a:t>，</a:t>
            </a:r>
            <a:r>
              <a:rPr lang="zh-TW" altLang="en-US" sz="1200" spc="35" dirty="0">
                <a:latin typeface="微軟正黑體"/>
                <a:cs typeface="微軟正黑體"/>
              </a:rPr>
              <a:t>確有困難</a:t>
            </a:r>
            <a:r>
              <a:rPr lang="zh-TW" altLang="en-US" sz="1200" spc="45" dirty="0">
                <a:latin typeface="微軟正黑體"/>
                <a:cs typeface="微軟正黑體"/>
              </a:rPr>
              <a:t>而</a:t>
            </a:r>
            <a:r>
              <a:rPr lang="zh-TW" altLang="en-US" sz="1200" spc="35" dirty="0">
                <a:latin typeface="微軟正黑體"/>
                <a:cs typeface="微軟正黑體"/>
              </a:rPr>
              <a:t>無法提</a:t>
            </a:r>
            <a:r>
              <a:rPr lang="zh-TW" altLang="en-US" sz="1200" spc="45" dirty="0">
                <a:latin typeface="微軟正黑體"/>
                <a:cs typeface="微軟正黑體"/>
              </a:rPr>
              <a:t>出</a:t>
            </a:r>
            <a:r>
              <a:rPr lang="zh-TW" altLang="en-US" sz="1200" spc="35" dirty="0">
                <a:latin typeface="微軟正黑體"/>
                <a:cs typeface="微軟正黑體"/>
              </a:rPr>
              <a:t>技術作</a:t>
            </a:r>
            <a:r>
              <a:rPr lang="zh-TW" altLang="en-US" sz="1200" spc="45" dirty="0">
                <a:latin typeface="微軟正黑體"/>
                <a:cs typeface="微軟正黑體"/>
              </a:rPr>
              <a:t>價</a:t>
            </a:r>
            <a:r>
              <a:rPr lang="zh-TW" altLang="en-US" sz="1200" spc="35" dirty="0">
                <a:latin typeface="微軟正黑體"/>
                <a:cs typeface="微軟正黑體"/>
              </a:rPr>
              <a:t>申請證</a:t>
            </a:r>
            <a:r>
              <a:rPr lang="zh-TW" altLang="en-US" sz="1200" spc="45" dirty="0">
                <a:latin typeface="微軟正黑體"/>
                <a:cs typeface="微軟正黑體"/>
              </a:rPr>
              <a:t>明</a:t>
            </a:r>
            <a:r>
              <a:rPr lang="zh-TW" altLang="en-US" sz="1200" spc="35" dirty="0">
                <a:latin typeface="微軟正黑體"/>
                <a:cs typeface="微軟正黑體"/>
              </a:rPr>
              <a:t>文件</a:t>
            </a:r>
            <a:r>
              <a:rPr lang="zh-TW" altLang="en-US" sz="1200" spc="60" dirty="0">
                <a:latin typeface="微軟正黑體"/>
                <a:cs typeface="微軟正黑體"/>
              </a:rPr>
              <a:t>者</a:t>
            </a:r>
            <a:r>
              <a:rPr lang="zh-TW" altLang="en-US" sz="1200" spc="45" dirty="0">
                <a:latin typeface="微軟正黑體"/>
                <a:cs typeface="微軟正黑體"/>
              </a:rPr>
              <a:t>，</a:t>
            </a:r>
            <a:r>
              <a:rPr lang="zh-TW" altLang="en-US" sz="1200" spc="35" dirty="0">
                <a:latin typeface="微軟正黑體"/>
                <a:cs typeface="微軟正黑體"/>
              </a:rPr>
              <a:t>得敘明</a:t>
            </a:r>
            <a:r>
              <a:rPr lang="zh-TW" altLang="en-US" sz="1200" spc="45" dirty="0">
                <a:latin typeface="微軟正黑體"/>
                <a:cs typeface="微軟正黑體"/>
              </a:rPr>
              <a:t>原</a:t>
            </a:r>
            <a:r>
              <a:rPr lang="zh-TW" altLang="en-US" sz="1200" spc="35" dirty="0">
                <a:latin typeface="微軟正黑體"/>
                <a:cs typeface="微軟正黑體"/>
              </a:rPr>
              <a:t>因</a:t>
            </a:r>
            <a:r>
              <a:rPr lang="zh-TW" altLang="en-US" sz="1200" dirty="0">
                <a:latin typeface="微軟正黑體"/>
                <a:cs typeface="微軟正黑體"/>
              </a:rPr>
              <a:t>及預計完成時間，報請本</a:t>
            </a:r>
            <a:r>
              <a:rPr lang="zh-TW" altLang="en-US" sz="1200" spc="-15" dirty="0">
                <a:latin typeface="微軟正黑體"/>
                <a:cs typeface="微軟正黑體"/>
              </a:rPr>
              <a:t>會</a:t>
            </a:r>
            <a:r>
              <a:rPr lang="zh-TW" altLang="en-US" sz="1200" dirty="0">
                <a:latin typeface="微軟正黑體"/>
                <a:cs typeface="微軟正黑體"/>
              </a:rPr>
              <a:t>同意</a:t>
            </a:r>
            <a:r>
              <a:rPr lang="zh-TW" altLang="en-US" sz="1200" spc="-15" dirty="0">
                <a:latin typeface="微軟正黑體"/>
                <a:cs typeface="微軟正黑體"/>
              </a:rPr>
              <a:t>後</a:t>
            </a:r>
            <a:r>
              <a:rPr lang="zh-TW" altLang="en-US" sz="1200" dirty="0">
                <a:solidFill>
                  <a:srgbClr val="FF0000"/>
                </a:solidFill>
                <a:latin typeface="微軟正黑體"/>
                <a:cs typeface="微軟正黑體"/>
              </a:rPr>
              <a:t>另予</a:t>
            </a:r>
            <a:r>
              <a:rPr lang="zh-TW" altLang="en-US" sz="1200" spc="-15" dirty="0">
                <a:solidFill>
                  <a:srgbClr val="FF0000"/>
                </a:solidFill>
                <a:latin typeface="微軟正黑體"/>
                <a:cs typeface="微軟正黑體"/>
              </a:rPr>
              <a:t>限</a:t>
            </a:r>
            <a:r>
              <a:rPr lang="zh-TW" altLang="en-US" sz="1200" dirty="0">
                <a:solidFill>
                  <a:srgbClr val="FF0000"/>
                </a:solidFill>
                <a:latin typeface="微軟正黑體"/>
                <a:cs typeface="微軟正黑體"/>
              </a:rPr>
              <a:t>期補</a:t>
            </a:r>
            <a:r>
              <a:rPr lang="zh-TW" altLang="en-US" sz="1200" spc="-10" dirty="0">
                <a:solidFill>
                  <a:srgbClr val="FF0000"/>
                </a:solidFill>
                <a:latin typeface="微軟正黑體"/>
                <a:cs typeface="微軟正黑體"/>
              </a:rPr>
              <a:t>件</a:t>
            </a:r>
            <a:r>
              <a:rPr lang="en-US" altLang="zh-TW" sz="1200" dirty="0">
                <a:latin typeface="微軟正黑體" panose="020B0604030504040204" pitchFamily="34" charset="-120"/>
                <a:ea typeface="微軟正黑體" panose="020B0604030504040204" pitchFamily="34" charset="-120"/>
                <a:cs typeface="微軟正黑體"/>
              </a:rPr>
              <a:t>)</a:t>
            </a:r>
          </a:p>
          <a:p>
            <a:endParaRPr lang="zh-TW" altLang="en-US" dirty="0"/>
          </a:p>
        </p:txBody>
      </p:sp>
      <p:sp>
        <p:nvSpPr>
          <p:cNvPr id="4" name="投影片編號版面配置區 3"/>
          <p:cNvSpPr>
            <a:spLocks noGrp="1"/>
          </p:cNvSpPr>
          <p:nvPr>
            <p:ph type="sldNum" sz="quarter" idx="5"/>
          </p:nvPr>
        </p:nvSpPr>
        <p:spPr/>
        <p:txBody>
          <a:bodyPr/>
          <a:lstStyle/>
          <a:p>
            <a:fld id="{4B26FB69-CBF9-45A2-A123-947FC458F1B6}" type="slidenum">
              <a:rPr lang="zh-TW" altLang="en-US" smtClean="0"/>
              <a:t>12</a:t>
            </a:fld>
            <a:endParaRPr lang="zh-TW" altLang="en-US"/>
          </a:p>
        </p:txBody>
      </p:sp>
    </p:spTree>
    <p:extLst>
      <p:ext uri="{BB962C8B-B14F-4D97-AF65-F5344CB8AC3E}">
        <p14:creationId xmlns:p14="http://schemas.microsoft.com/office/powerpoint/2010/main" val="163913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79458" y="4778383"/>
            <a:ext cx="5438775" cy="3908425"/>
          </a:xfrm>
          <a:prstGeom prst="rect">
            <a:avLst/>
          </a:prstGeom>
        </p:spPr>
        <p:txBody>
          <a:bodyPr spcFirstLastPara="1" wrap="square" lIns="91346" tIns="45660" rIns="91346" bIns="45660" anchor="t" anchorCtr="0">
            <a:noAutofit/>
          </a:bodyPr>
          <a:lstStyle/>
          <a:p>
            <a:pPr marL="0" indent="0"/>
            <a:endParaRPr/>
          </a:p>
        </p:txBody>
      </p:sp>
      <p:sp>
        <p:nvSpPr>
          <p:cNvPr id="247" name="Google Shape;247;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46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000" dirty="0"/>
          </a:p>
        </p:txBody>
      </p:sp>
      <p:sp>
        <p:nvSpPr>
          <p:cNvPr id="4" name="投影片編號版面配置區 3"/>
          <p:cNvSpPr>
            <a:spLocks noGrp="1"/>
          </p:cNvSpPr>
          <p:nvPr>
            <p:ph type="sldNum" sz="quarter" idx="10"/>
          </p:nvPr>
        </p:nvSpPr>
        <p:spPr/>
        <p:txBody>
          <a:bodyPr/>
          <a:lstStyle/>
          <a:p>
            <a:fld id="{A15E8CBC-E05B-40F6-BC00-BE2E30CBAE18}" type="slidenum">
              <a:rPr lang="zh-TW" altLang="en-US" smtClean="0"/>
              <a:t>17</a:t>
            </a:fld>
            <a:endParaRPr lang="zh-TW" altLang="en-US"/>
          </a:p>
        </p:txBody>
      </p:sp>
    </p:spTree>
    <p:extLst>
      <p:ext uri="{BB962C8B-B14F-4D97-AF65-F5344CB8AC3E}">
        <p14:creationId xmlns:p14="http://schemas.microsoft.com/office/powerpoint/2010/main" val="139166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79458" y="4778383"/>
            <a:ext cx="5438775" cy="3908425"/>
          </a:xfrm>
          <a:prstGeom prst="rect">
            <a:avLst/>
          </a:prstGeom>
        </p:spPr>
        <p:txBody>
          <a:bodyPr spcFirstLastPara="1" wrap="square" lIns="91346" tIns="45660" rIns="91346" bIns="45660" anchor="t" anchorCtr="0">
            <a:noAutofit/>
          </a:bodyPr>
          <a:lstStyle/>
          <a:p>
            <a:pPr marL="0" indent="0"/>
            <a:endParaRPr/>
          </a:p>
        </p:txBody>
      </p:sp>
      <p:sp>
        <p:nvSpPr>
          <p:cNvPr id="247" name="Google Shape;247;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64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225f9434ec_3_14: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3225f9434ec_3_14:notes"/>
          <p:cNvSpPr txBox="1">
            <a:spLocks noGrp="1"/>
          </p:cNvSpPr>
          <p:nvPr>
            <p:ph type="body" idx="1"/>
          </p:nvPr>
        </p:nvSpPr>
        <p:spPr>
          <a:xfrm>
            <a:off x="679458" y="4777620"/>
            <a:ext cx="5438775" cy="3907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49" name="Google Shape;649;g3225f9434ec_3_14:notes"/>
          <p:cNvSpPr txBox="1">
            <a:spLocks noGrp="1"/>
          </p:cNvSpPr>
          <p:nvPr>
            <p:ph type="sldNum" idx="12"/>
          </p:nvPr>
        </p:nvSpPr>
        <p:spPr>
          <a:xfrm>
            <a:off x="3849693" y="9428251"/>
            <a:ext cx="2946400" cy="498396"/>
          </a:xfrm>
          <a:prstGeom prst="rect">
            <a:avLst/>
          </a:prstGeom>
          <a:noFill/>
          <a:ln>
            <a:noFill/>
          </a:ln>
        </p:spPr>
        <p:txBody>
          <a:bodyPr spcFirstLastPara="1" wrap="square" lIns="91325" tIns="45650" rIns="91325" bIns="456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TW"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132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3225f9434ec_3_133: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3225f9434ec_3_133:notes"/>
          <p:cNvSpPr txBox="1">
            <a:spLocks noGrp="1"/>
          </p:cNvSpPr>
          <p:nvPr>
            <p:ph type="body" idx="1"/>
          </p:nvPr>
        </p:nvSpPr>
        <p:spPr>
          <a:xfrm>
            <a:off x="679458" y="4777620"/>
            <a:ext cx="5438775" cy="3907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68" name="Google Shape;768;g3225f9434ec_3_133:notes"/>
          <p:cNvSpPr txBox="1">
            <a:spLocks noGrp="1"/>
          </p:cNvSpPr>
          <p:nvPr>
            <p:ph type="sldNum" idx="12"/>
          </p:nvPr>
        </p:nvSpPr>
        <p:spPr>
          <a:xfrm>
            <a:off x="3849693" y="9428251"/>
            <a:ext cx="2946400" cy="498396"/>
          </a:xfrm>
          <a:prstGeom prst="rect">
            <a:avLst/>
          </a:prstGeom>
          <a:noFill/>
          <a:ln>
            <a:noFill/>
          </a:ln>
        </p:spPr>
        <p:txBody>
          <a:bodyPr spcFirstLastPara="1" wrap="square" lIns="91325" tIns="45650" rIns="91325" bIns="456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TW"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8623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79CA9D35-B9AB-4658-B5C3-5DE0CA47C27B}" type="slidenum">
              <a:rPr lang="zh-TW" altLang="en-US" smtClean="0"/>
              <a:t>31</a:t>
            </a:fld>
            <a:endParaRPr lang="zh-TW" altLang="en-US"/>
          </a:p>
        </p:txBody>
      </p:sp>
    </p:spTree>
    <p:extLst>
      <p:ext uri="{BB962C8B-B14F-4D97-AF65-F5344CB8AC3E}">
        <p14:creationId xmlns:p14="http://schemas.microsoft.com/office/powerpoint/2010/main" val="421932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79CA9D35-B9AB-4658-B5C3-5DE0CA47C27B}" type="slidenum">
              <a:rPr lang="zh-TW" altLang="en-US" smtClean="0"/>
              <a:t>2</a:t>
            </a:fld>
            <a:endParaRPr lang="zh-TW" altLang="en-US"/>
          </a:p>
        </p:txBody>
      </p:sp>
    </p:spTree>
    <p:extLst>
      <p:ext uri="{BB962C8B-B14F-4D97-AF65-F5344CB8AC3E}">
        <p14:creationId xmlns:p14="http://schemas.microsoft.com/office/powerpoint/2010/main" val="168684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217488" y="812800"/>
            <a:ext cx="7124700" cy="4008438"/>
          </a:xfrm>
        </p:spPr>
      </p:sp>
      <p:sp>
        <p:nvSpPr>
          <p:cNvPr id="3" name="備忘稿版面配置區 2"/>
          <p:cNvSpPr>
            <a:spLocks noGrp="1"/>
          </p:cNvSpPr>
          <p:nvPr>
            <p:ph type="body" idx="1"/>
          </p:nvPr>
        </p:nvSpPr>
        <p:spPr/>
        <p:txBody>
          <a:bodyPr/>
          <a:lstStyle/>
          <a:p>
            <a:pPr algn="just">
              <a:spcBef>
                <a:spcPts val="300"/>
              </a:spcBef>
              <a:defRPr/>
            </a:pPr>
            <a:r>
              <a:rPr lang="zh-TW" altLang="en-US"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聚焦前端科研新創育成，串接跨部會新創資源</a:t>
            </a:r>
          </a:p>
          <a:p>
            <a:pPr algn="just">
              <a:spcBef>
                <a:spcPts val="600"/>
              </a:spcBef>
              <a:defRPr/>
            </a:pPr>
            <a:r>
              <a:rPr lang="zh-TW" altLang="en-US"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加速臺灣科技新創基地</a:t>
            </a:r>
            <a:r>
              <a:rPr lang="en-US" altLang="zh-TW"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(TTA)</a:t>
            </a:r>
            <a:r>
              <a:rPr lang="zh-TW" altLang="en-US"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數位轉型，建立各式專家、業師、國際交流空間與機會，協助學研新創鏈結國際及資源</a:t>
            </a:r>
            <a:endParaRPr lang="en-US" altLang="zh-TW"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endParaRPr>
          </a:p>
          <a:p>
            <a:pPr algn="just">
              <a:spcBef>
                <a:spcPts val="600"/>
              </a:spcBef>
              <a:defRPr/>
            </a:pPr>
            <a:r>
              <a:rPr lang="zh-TW" altLang="en-US"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打造</a:t>
            </a:r>
            <a:r>
              <a:rPr lang="en-US" altLang="zh-TW"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TTA</a:t>
            </a:r>
            <a:r>
              <a:rPr lang="zh-TW" altLang="en-US"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rPr>
              <a:t> 南部據點，帶動區域新創國際發展</a:t>
            </a:r>
            <a:endParaRPr lang="en-US" altLang="zh-TW" sz="1200" dirty="0">
              <a:solidFill>
                <a:schemeClr val="tx1">
                  <a:lumMod val="75000"/>
                  <a:lumOff val="25000"/>
                </a:schemeClr>
              </a:solidFill>
              <a:latin typeface="微軟正黑體" panose="020B0604030504040204" pitchFamily="34" charset="-120"/>
              <a:ea typeface="微軟正黑體" panose="020B0604030504040204" pitchFamily="34" charset="-120"/>
              <a:cs typeface="Helvetica"/>
            </a:endParaRPr>
          </a:p>
          <a:p>
            <a:endParaRPr lang="zh-TW" altLang="en-US" dirty="0"/>
          </a:p>
        </p:txBody>
      </p:sp>
      <p:sp>
        <p:nvSpPr>
          <p:cNvPr id="4" name="投影片編號版面配置區 3"/>
          <p:cNvSpPr>
            <a:spLocks noGrp="1"/>
          </p:cNvSpPr>
          <p:nvPr>
            <p:ph type="sldNum" sz="quarter" idx="5"/>
          </p:nvPr>
        </p:nvSpPr>
        <p:spPr/>
        <p:txBody>
          <a:bodyPr lIns="88104" tIns="44053" rIns="88104" bIns="44053"/>
          <a:lstStyle/>
          <a:p>
            <a:pPr algn="r" defTabSz="881026">
              <a:buClrTx/>
              <a:defRPr/>
            </a:pPr>
            <a:fld id="{9354E96E-DFCF-4E51-A538-0A3B2811E3CB}" type="slidenum">
              <a:rPr lang="zh-TW" altLang="en-US" sz="1100" kern="1200">
                <a:solidFill>
                  <a:prstClr val="black"/>
                </a:solidFill>
                <a:latin typeface="Calibri"/>
                <a:ea typeface="新細明體" panose="02020500000000000000" pitchFamily="18" charset="-120"/>
                <a:cs typeface="+mn-cs"/>
              </a:rPr>
              <a:pPr algn="r" defTabSz="881026">
                <a:buClrTx/>
                <a:defRPr/>
              </a:pPr>
              <a:t>3</a:t>
            </a:fld>
            <a:endParaRPr lang="zh-TW" altLang="en-US" sz="1100" kern="1200">
              <a:solidFill>
                <a:prstClr val="black"/>
              </a:solidFill>
              <a:latin typeface="Calibri"/>
              <a:ea typeface="新細明體" panose="02020500000000000000" pitchFamily="18" charset="-120"/>
              <a:cs typeface="+mn-cs"/>
            </a:endParaRPr>
          </a:p>
        </p:txBody>
      </p:sp>
    </p:spTree>
    <p:extLst>
      <p:ext uri="{BB962C8B-B14F-4D97-AF65-F5344CB8AC3E}">
        <p14:creationId xmlns:p14="http://schemas.microsoft.com/office/powerpoint/2010/main" val="362769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79CA9D35-B9AB-4658-B5C3-5DE0CA47C27B}" type="slidenum">
              <a:rPr lang="zh-TW" altLang="en-US" smtClean="0"/>
              <a:t>4</a:t>
            </a:fld>
            <a:endParaRPr lang="zh-TW" altLang="en-US"/>
          </a:p>
        </p:txBody>
      </p:sp>
    </p:spTree>
    <p:extLst>
      <p:ext uri="{BB962C8B-B14F-4D97-AF65-F5344CB8AC3E}">
        <p14:creationId xmlns:p14="http://schemas.microsoft.com/office/powerpoint/2010/main" val="300976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26FB69-CBF9-45A2-A123-947FC458F1B6}" type="slidenum">
              <a:rPr lang="zh-TW" altLang="en-US" smtClean="0"/>
              <a:t>5</a:t>
            </a:fld>
            <a:endParaRPr lang="zh-TW" altLang="en-US"/>
          </a:p>
        </p:txBody>
      </p:sp>
    </p:spTree>
    <p:extLst>
      <p:ext uri="{BB962C8B-B14F-4D97-AF65-F5344CB8AC3E}">
        <p14:creationId xmlns:p14="http://schemas.microsoft.com/office/powerpoint/2010/main" val="138698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A9D35-B9AB-4658-B5C3-5DE0CA47C27B}"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06383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B26FB69-CBF9-45A2-A123-947FC458F1B6}" type="slidenum">
              <a:rPr lang="zh-TW" altLang="en-US" smtClean="0"/>
              <a:t>7</a:t>
            </a:fld>
            <a:endParaRPr lang="zh-TW" altLang="en-US"/>
          </a:p>
        </p:txBody>
      </p:sp>
    </p:spTree>
    <p:extLst>
      <p:ext uri="{BB962C8B-B14F-4D97-AF65-F5344CB8AC3E}">
        <p14:creationId xmlns:p14="http://schemas.microsoft.com/office/powerpoint/2010/main" val="422895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26FB69-CBF9-45A2-A123-947FC458F1B6}" type="slidenum">
              <a:rPr lang="zh-TW" altLang="en-US" smtClean="0"/>
              <a:t>8</a:t>
            </a:fld>
            <a:endParaRPr lang="zh-TW" altLang="en-US"/>
          </a:p>
        </p:txBody>
      </p:sp>
    </p:spTree>
    <p:extLst>
      <p:ext uri="{BB962C8B-B14F-4D97-AF65-F5344CB8AC3E}">
        <p14:creationId xmlns:p14="http://schemas.microsoft.com/office/powerpoint/2010/main" val="84198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40" dirty="0">
                <a:latin typeface="微軟正黑體"/>
                <a:cs typeface="微軟正黑體"/>
              </a:rPr>
              <a:t>(</a:t>
            </a:r>
            <a:r>
              <a:rPr lang="zh-TW" altLang="en-US" sz="1200" spc="45" dirty="0">
                <a:latin typeface="微軟正黑體"/>
                <a:cs typeface="微軟正黑體"/>
              </a:rPr>
              <a:t>初</a:t>
            </a:r>
            <a:r>
              <a:rPr lang="zh-TW" altLang="en-US" sz="1200" spc="35" dirty="0">
                <a:latin typeface="微軟正黑體"/>
                <a:cs typeface="微軟正黑體"/>
              </a:rPr>
              <a:t>次提</a:t>
            </a:r>
            <a:r>
              <a:rPr lang="zh-TW" altLang="en-US" sz="1200" spc="45" dirty="0">
                <a:latin typeface="微軟正黑體"/>
                <a:cs typeface="微軟正黑體"/>
              </a:rPr>
              <a:t>出</a:t>
            </a:r>
            <a:r>
              <a:rPr lang="zh-TW" altLang="en-US" sz="1200" spc="35" dirty="0">
                <a:latin typeface="微軟正黑體"/>
                <a:cs typeface="微軟正黑體"/>
              </a:rPr>
              <a:t>申請案之</a:t>
            </a:r>
            <a:r>
              <a:rPr lang="zh-TW" altLang="en-US" sz="1200" spc="45" dirty="0">
                <a:latin typeface="微軟正黑體"/>
                <a:cs typeface="微軟正黑體"/>
              </a:rPr>
              <a:t>申</a:t>
            </a:r>
            <a:r>
              <a:rPr lang="zh-TW" altLang="en-US" sz="1200" spc="35" dirty="0">
                <a:latin typeface="微軟正黑體"/>
                <a:cs typeface="微軟正黑體"/>
              </a:rPr>
              <a:t>請機</a:t>
            </a:r>
            <a:r>
              <a:rPr lang="zh-TW" altLang="en-US" sz="1200" spc="50" dirty="0">
                <a:latin typeface="微軟正黑體"/>
                <a:cs typeface="微軟正黑體"/>
              </a:rPr>
              <a:t>構</a:t>
            </a:r>
            <a:r>
              <a:rPr lang="zh-TW" altLang="en-US" sz="1200" spc="45" dirty="0">
                <a:latin typeface="微軟正黑體"/>
                <a:cs typeface="微軟正黑體"/>
              </a:rPr>
              <a:t>，</a:t>
            </a:r>
            <a:r>
              <a:rPr lang="zh-TW" altLang="en-US" sz="1200" spc="35" dirty="0">
                <a:latin typeface="微軟正黑體"/>
                <a:cs typeface="微軟正黑體"/>
              </a:rPr>
              <a:t>確有困難</a:t>
            </a:r>
            <a:r>
              <a:rPr lang="zh-TW" altLang="en-US" sz="1200" spc="45" dirty="0">
                <a:latin typeface="微軟正黑體"/>
                <a:cs typeface="微軟正黑體"/>
              </a:rPr>
              <a:t>而</a:t>
            </a:r>
            <a:r>
              <a:rPr lang="zh-TW" altLang="en-US" sz="1200" spc="35" dirty="0">
                <a:latin typeface="微軟正黑體"/>
                <a:cs typeface="微軟正黑體"/>
              </a:rPr>
              <a:t>無法提</a:t>
            </a:r>
            <a:r>
              <a:rPr lang="zh-TW" altLang="en-US" sz="1200" spc="45" dirty="0">
                <a:latin typeface="微軟正黑體"/>
                <a:cs typeface="微軟正黑體"/>
              </a:rPr>
              <a:t>出</a:t>
            </a:r>
            <a:r>
              <a:rPr lang="zh-TW" altLang="en-US" sz="1200" spc="35" dirty="0">
                <a:latin typeface="微軟正黑體"/>
                <a:cs typeface="微軟正黑體"/>
              </a:rPr>
              <a:t>技術作</a:t>
            </a:r>
            <a:r>
              <a:rPr lang="zh-TW" altLang="en-US" sz="1200" spc="45" dirty="0">
                <a:latin typeface="微軟正黑體"/>
                <a:cs typeface="微軟正黑體"/>
              </a:rPr>
              <a:t>價</a:t>
            </a:r>
            <a:r>
              <a:rPr lang="zh-TW" altLang="en-US" sz="1200" spc="35" dirty="0">
                <a:latin typeface="微軟正黑體"/>
                <a:cs typeface="微軟正黑體"/>
              </a:rPr>
              <a:t>申請證</a:t>
            </a:r>
            <a:r>
              <a:rPr lang="zh-TW" altLang="en-US" sz="1200" spc="45" dirty="0">
                <a:latin typeface="微軟正黑體"/>
                <a:cs typeface="微軟正黑體"/>
              </a:rPr>
              <a:t>明</a:t>
            </a:r>
            <a:r>
              <a:rPr lang="zh-TW" altLang="en-US" sz="1200" spc="35" dirty="0">
                <a:latin typeface="微軟正黑體"/>
                <a:cs typeface="微軟正黑體"/>
              </a:rPr>
              <a:t>文件</a:t>
            </a:r>
            <a:r>
              <a:rPr lang="zh-TW" altLang="en-US" sz="1200" spc="60" dirty="0">
                <a:latin typeface="微軟正黑體"/>
                <a:cs typeface="微軟正黑體"/>
              </a:rPr>
              <a:t>者</a:t>
            </a:r>
            <a:r>
              <a:rPr lang="zh-TW" altLang="en-US" sz="1200" spc="45" dirty="0">
                <a:latin typeface="微軟正黑體"/>
                <a:cs typeface="微軟正黑體"/>
              </a:rPr>
              <a:t>，</a:t>
            </a:r>
            <a:r>
              <a:rPr lang="zh-TW" altLang="en-US" sz="1200" spc="35" dirty="0">
                <a:latin typeface="微軟正黑體"/>
                <a:cs typeface="微軟正黑體"/>
              </a:rPr>
              <a:t>得敘明</a:t>
            </a:r>
            <a:r>
              <a:rPr lang="zh-TW" altLang="en-US" sz="1200" spc="45" dirty="0">
                <a:latin typeface="微軟正黑體"/>
                <a:cs typeface="微軟正黑體"/>
              </a:rPr>
              <a:t>原</a:t>
            </a:r>
            <a:r>
              <a:rPr lang="zh-TW" altLang="en-US" sz="1200" spc="35" dirty="0">
                <a:latin typeface="微軟正黑體"/>
                <a:cs typeface="微軟正黑體"/>
              </a:rPr>
              <a:t>因</a:t>
            </a:r>
            <a:r>
              <a:rPr lang="zh-TW" altLang="en-US" sz="1200" dirty="0">
                <a:latin typeface="微軟正黑體"/>
                <a:cs typeface="微軟正黑體"/>
              </a:rPr>
              <a:t>及預計完成時間，報請本</a:t>
            </a:r>
            <a:r>
              <a:rPr lang="zh-TW" altLang="en-US" sz="1200" spc="-15" dirty="0">
                <a:latin typeface="微軟正黑體"/>
                <a:cs typeface="微軟正黑體"/>
              </a:rPr>
              <a:t>會</a:t>
            </a:r>
            <a:r>
              <a:rPr lang="zh-TW" altLang="en-US" sz="1200" dirty="0">
                <a:latin typeface="微軟正黑體"/>
                <a:cs typeface="微軟正黑體"/>
              </a:rPr>
              <a:t>同意</a:t>
            </a:r>
            <a:r>
              <a:rPr lang="zh-TW" altLang="en-US" sz="1200" spc="-15" dirty="0">
                <a:latin typeface="微軟正黑體"/>
                <a:cs typeface="微軟正黑體"/>
              </a:rPr>
              <a:t>後</a:t>
            </a:r>
            <a:r>
              <a:rPr lang="zh-TW" altLang="en-US" sz="1200" dirty="0">
                <a:solidFill>
                  <a:srgbClr val="FF0000"/>
                </a:solidFill>
                <a:latin typeface="微軟正黑體"/>
                <a:cs typeface="微軟正黑體"/>
              </a:rPr>
              <a:t>另予</a:t>
            </a:r>
            <a:r>
              <a:rPr lang="zh-TW" altLang="en-US" sz="1200" spc="-15" dirty="0">
                <a:solidFill>
                  <a:srgbClr val="FF0000"/>
                </a:solidFill>
                <a:latin typeface="微軟正黑體"/>
                <a:cs typeface="微軟正黑體"/>
              </a:rPr>
              <a:t>限</a:t>
            </a:r>
            <a:r>
              <a:rPr lang="zh-TW" altLang="en-US" sz="1200" dirty="0">
                <a:solidFill>
                  <a:srgbClr val="FF0000"/>
                </a:solidFill>
                <a:latin typeface="微軟正黑體"/>
                <a:cs typeface="微軟正黑體"/>
              </a:rPr>
              <a:t>期補</a:t>
            </a:r>
            <a:r>
              <a:rPr lang="zh-TW" altLang="en-US" sz="1200" spc="-10" dirty="0">
                <a:solidFill>
                  <a:srgbClr val="FF0000"/>
                </a:solidFill>
                <a:latin typeface="微軟正黑體"/>
                <a:cs typeface="微軟正黑體"/>
              </a:rPr>
              <a:t>件</a:t>
            </a:r>
            <a:r>
              <a:rPr lang="en-US" altLang="zh-TW" sz="1200" dirty="0">
                <a:latin typeface="微軟正黑體" panose="020B0604030504040204" pitchFamily="34" charset="-120"/>
                <a:ea typeface="微軟正黑體" panose="020B0604030504040204" pitchFamily="34" charset="-120"/>
                <a:cs typeface="微軟正黑體"/>
              </a:rPr>
              <a:t>)</a:t>
            </a:r>
          </a:p>
          <a:p>
            <a:endParaRPr lang="zh-TW" altLang="en-US" dirty="0"/>
          </a:p>
        </p:txBody>
      </p:sp>
      <p:sp>
        <p:nvSpPr>
          <p:cNvPr id="4" name="投影片編號版面配置區 3"/>
          <p:cNvSpPr>
            <a:spLocks noGrp="1"/>
          </p:cNvSpPr>
          <p:nvPr>
            <p:ph type="sldNum" sz="quarter" idx="5"/>
          </p:nvPr>
        </p:nvSpPr>
        <p:spPr/>
        <p:txBody>
          <a:bodyPr/>
          <a:lstStyle/>
          <a:p>
            <a:fld id="{4B26FB69-CBF9-45A2-A123-947FC458F1B6}" type="slidenum">
              <a:rPr lang="zh-TW" altLang="en-US" smtClean="0"/>
              <a:t>11</a:t>
            </a:fld>
            <a:endParaRPr lang="zh-TW" altLang="en-US"/>
          </a:p>
        </p:txBody>
      </p:sp>
    </p:spTree>
    <p:extLst>
      <p:ext uri="{BB962C8B-B14F-4D97-AF65-F5344CB8AC3E}">
        <p14:creationId xmlns:p14="http://schemas.microsoft.com/office/powerpoint/2010/main" val="398768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p>
            <a:pPr>
              <a:defRPr/>
            </a:pPr>
            <a:fld id="{D5BC56BB-E32C-4600-9D9F-F4A7388EB227}"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AFDFFEC-3926-4929-BD3E-B800D5717A69}"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95636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03585ABD-F99B-4DEC-BF77-32E826B17DA5}"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E8B86D-5033-432F-A8EE-30734B3DE070}"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3441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B2031669-0EAE-4C6D-A627-48C935DFAC3F}"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4366AB-D72A-456A-A5EE-B7CE34FF23EA}"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1014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2400" b="1" cap="none"/>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p>
            <a:pPr fontAlgn="base">
              <a:spcBef>
                <a:spcPct val="0"/>
              </a:spcBef>
              <a:spcAft>
                <a:spcPct val="0"/>
              </a:spcAft>
              <a:defRPr/>
            </a:pPr>
            <a:fld id="{D5A1087B-E1C9-4C5B-9F1C-5565032B7B59}"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4" name="投影片編號版面配置區 3"/>
          <p:cNvSpPr>
            <a:spLocks noGrp="1"/>
          </p:cNvSpPr>
          <p:nvPr>
            <p:ph type="sldNum" sz="quarter" idx="11"/>
          </p:nvPr>
        </p:nvSpPr>
        <p:spPr/>
        <p:txBody>
          <a:bodyPr/>
          <a:lstStyle/>
          <a:p>
            <a:pPr fontAlgn="base">
              <a:spcBef>
                <a:spcPct val="0"/>
              </a:spcBef>
              <a:spcAft>
                <a:spcPct val="0"/>
              </a:spcAft>
              <a:defRPr/>
            </a:pPr>
            <a:fld id="{CC706654-7386-4AE4-8280-2423E7704257}" type="slidenum">
              <a:rPr lang="zh-TW" altLang="en-US" smtClean="0">
                <a:solidFill>
                  <a:prstClr val="black">
                    <a:tint val="75000"/>
                  </a:prstClr>
                </a:solidFill>
              </a:rPr>
              <a:pPr fontAlgn="base">
                <a:spcBef>
                  <a:spcPct val="0"/>
                </a:spcBef>
                <a:spcAft>
                  <a:spcPct val="0"/>
                </a:spcAft>
                <a:defRPr/>
              </a:pPr>
              <a:t>‹#›</a:t>
            </a:fld>
            <a:endParaRPr lang="zh-TW" altLang="en-US" dirty="0">
              <a:solidFill>
                <a:prstClr val="black">
                  <a:tint val="75000"/>
                </a:prstClr>
              </a:solidFill>
            </a:endParaRPr>
          </a:p>
        </p:txBody>
      </p:sp>
      <p:sp>
        <p:nvSpPr>
          <p:cNvPr id="6" name="內容版面配置區 5"/>
          <p:cNvSpPr>
            <a:spLocks noGrp="1"/>
          </p:cNvSpPr>
          <p:nvPr>
            <p:ph sz="quarter" idx="12"/>
          </p:nvPr>
        </p:nvSpPr>
        <p:spPr>
          <a:xfrm>
            <a:off x="624418" y="1411817"/>
            <a:ext cx="11040533" cy="4800600"/>
          </a:xfrm>
        </p:spPr>
        <p:txBody>
          <a:bodyPr/>
          <a:lstStyle>
            <a:lvl1pPr>
              <a:defRPr sz="1800"/>
            </a:lvl1pPr>
            <a:lvl2pPr>
              <a:defRPr sz="1600"/>
            </a:lvl2pPr>
            <a:lvl3pPr>
              <a:defRPr sz="1400"/>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8159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74838"/>
            <a:ext cx="10363200" cy="1381125"/>
          </a:xfrm>
        </p:spPr>
        <p:txBody>
          <a:bodyPr anchor="ctr"/>
          <a:lstStyle>
            <a:lvl1pPr algn="ctr">
              <a:defRPr sz="4800">
                <a:latin typeface="Arial" panose="020B0604020202020204" pitchFamily="34" charset="0"/>
                <a:ea typeface="Microsoft JhengHei" panose="020B0604030504040204" pitchFamily="34" charset="-120"/>
                <a:cs typeface="Arial" panose="020B0604020202020204" pitchFamily="34" charset="0"/>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24000" y="3429000"/>
            <a:ext cx="9144000" cy="1655762"/>
          </a:xfrm>
        </p:spPr>
        <p:txBody>
          <a:bodyPr/>
          <a:lstStyle>
            <a:lvl1pPr marL="0" indent="0" algn="ctr">
              <a:buNone/>
              <a:defRPr sz="2400">
                <a:latin typeface="Arial" panose="020B0604020202020204" pitchFamily="34" charset="0"/>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AE8263F-D4B3-4D89-B5E7-DF68CB9EC1EE}" type="datetime1">
              <a:rPr lang="zh-TW" altLang="en-US" smtClean="0"/>
              <a:t>2025/2/26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FDFFEC-3926-4929-BD3E-B800D5717A6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8289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719403" y="260649"/>
            <a:ext cx="10849205" cy="757013"/>
          </a:xfrm>
        </p:spPr>
        <p:txBody>
          <a:bodyPr/>
          <a:lstStyle>
            <a:lvl1pPr>
              <a:defRPr>
                <a:latin typeface="Arial" panose="020B0604020202020204" pitchFamily="34" charset="0"/>
                <a:ea typeface="Microsoft JhengHei" panose="020B0604030504040204" pitchFamily="34" charset="-120"/>
                <a:cs typeface="Arial" panose="020B0604020202020204" pitchFamily="34" charset="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719403" y="1124744"/>
            <a:ext cx="10849205" cy="4896544"/>
          </a:xfrm>
        </p:spPr>
        <p:txBody>
          <a:bodyPr/>
          <a:lstStyle>
            <a:lvl1pPr>
              <a:lnSpc>
                <a:spcPct val="110000"/>
              </a:lnSpc>
              <a:spcBef>
                <a:spcPts val="600"/>
              </a:spcBef>
              <a:spcAft>
                <a:spcPts val="600"/>
              </a:spcAft>
              <a:defRPr sz="2400">
                <a:latin typeface="Arial" panose="020B0604020202020204" pitchFamily="34" charset="0"/>
                <a:ea typeface="Microsoft JhengHei" panose="020B0604030504040204" pitchFamily="34" charset="-120"/>
                <a:cs typeface="Arial" panose="020B0604020202020204" pitchFamily="34" charset="0"/>
              </a:defRPr>
            </a:lvl1pPr>
            <a:lvl2pPr>
              <a:lnSpc>
                <a:spcPct val="110000"/>
              </a:lnSpc>
              <a:spcBef>
                <a:spcPts val="600"/>
              </a:spcBef>
              <a:spcAft>
                <a:spcPts val="600"/>
              </a:spcAft>
              <a:defRPr sz="2000">
                <a:latin typeface="Arial" panose="020B0604020202020204" pitchFamily="34" charset="0"/>
                <a:ea typeface="Microsoft JhengHei" panose="020B0604030504040204" pitchFamily="34" charset="-120"/>
                <a:cs typeface="Arial" panose="020B0604020202020204" pitchFamily="34" charset="0"/>
              </a:defRPr>
            </a:lvl2pPr>
            <a:lvl3pPr>
              <a:lnSpc>
                <a:spcPct val="110000"/>
              </a:lnSpc>
              <a:spcBef>
                <a:spcPts val="600"/>
              </a:spcBef>
              <a:spcAft>
                <a:spcPts val="600"/>
              </a:spcAft>
              <a:defRPr sz="1600">
                <a:latin typeface="Arial" panose="020B0604020202020204" pitchFamily="34" charset="0"/>
                <a:ea typeface="Microsoft JhengHei" panose="020B0604030504040204" pitchFamily="34" charset="-120"/>
                <a:cs typeface="Arial" panose="020B0604020202020204" pitchFamily="34" charset="0"/>
              </a:defRPr>
            </a:lvl3pPr>
            <a:lvl4pPr marL="1371600" indent="0">
              <a:lnSpc>
                <a:spcPct val="110000"/>
              </a:lnSpc>
              <a:spcBef>
                <a:spcPts val="600"/>
              </a:spcBef>
              <a:spcAft>
                <a:spcPts val="600"/>
              </a:spcAft>
              <a:buNone/>
              <a:defRPr>
                <a:latin typeface="Times New Roman" pitchFamily="18" charset="0"/>
                <a:ea typeface="微軟正黑體" pitchFamily="34" charset="-120"/>
                <a:cs typeface="Times New Roman" pitchFamily="18" charset="0"/>
              </a:defRPr>
            </a:lvl4pPr>
            <a:lvl5pPr>
              <a:lnSpc>
                <a:spcPct val="110000"/>
              </a:lnSpc>
              <a:spcBef>
                <a:spcPts val="600"/>
              </a:spcBef>
              <a:spcAft>
                <a:spcPts val="600"/>
              </a:spcAft>
              <a:defRPr>
                <a:latin typeface="Times New Roman" pitchFamily="18" charset="0"/>
                <a:ea typeface="微軟正黑體" pitchFamily="34" charset="-12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Date Placeholder 3"/>
          <p:cNvSpPr>
            <a:spLocks noGrp="1"/>
          </p:cNvSpPr>
          <p:nvPr>
            <p:ph type="dt" sz="half" idx="10"/>
          </p:nvPr>
        </p:nvSpPr>
        <p:spPr/>
        <p:txBody>
          <a:bodyPr/>
          <a:lstStyle>
            <a:lvl1pPr>
              <a:defRPr/>
            </a:lvl1pPr>
          </a:lstStyle>
          <a:p>
            <a:pPr>
              <a:defRPr/>
            </a:pPr>
            <a:fld id="{BF21C3C7-561C-44B1-9382-99A61EB5A384}" type="datetime1">
              <a:rPr lang="zh-TW" altLang="en-US" smtClean="0"/>
              <a:t>2025/2/26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15A796-5B8F-4A1D-A652-1B17CC1C11CA}" type="slidenum">
              <a:rPr lang="zh-TW" altLang="en-US">
                <a:solidFill>
                  <a:prstClr val="white"/>
                </a:solidFill>
              </a:rPr>
              <a:pPr>
                <a:defRPr/>
              </a:pPr>
              <a:t>‹#›</a:t>
            </a:fld>
            <a:endParaRPr lang="zh-TW" altLang="en-US">
              <a:solidFill>
                <a:prstClr val="white"/>
              </a:solidFill>
            </a:endParaRPr>
          </a:p>
        </p:txBody>
      </p:sp>
      <p:sp>
        <p:nvSpPr>
          <p:cNvPr id="7" name="矩形 6">
            <a:extLst>
              <a:ext uri="{FF2B5EF4-FFF2-40B4-BE49-F238E27FC236}">
                <a16:creationId xmlns:a16="http://schemas.microsoft.com/office/drawing/2014/main" id="{D0547A14-8A83-DC48-9000-B9D7A946B253}"/>
              </a:ext>
            </a:extLst>
          </p:cNvPr>
          <p:cNvSpPr/>
          <p:nvPr userDrawn="1"/>
        </p:nvSpPr>
        <p:spPr>
          <a:xfrm>
            <a:off x="719403" y="1000448"/>
            <a:ext cx="10896000" cy="52288"/>
          </a:xfrm>
          <a:prstGeom prst="rect">
            <a:avLst/>
          </a:prstGeom>
          <a:gradFill flip="none" rotWithShape="1">
            <a:gsLst>
              <a:gs pos="28000">
                <a:srgbClr val="FFDA2A"/>
              </a:gs>
              <a:gs pos="64000">
                <a:srgbClr val="DE7403"/>
              </a:gs>
              <a:gs pos="100000">
                <a:srgbClr val="2626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800">
              <a:solidFill>
                <a:prstClr val="white"/>
              </a:solidFill>
              <a:cs typeface="Arial" panose="020B0604020202020204" pitchFamily="34" charset="0"/>
            </a:endParaRPr>
          </a:p>
        </p:txBody>
      </p:sp>
    </p:spTree>
    <p:extLst>
      <p:ext uri="{BB962C8B-B14F-4D97-AF65-F5344CB8AC3E}">
        <p14:creationId xmlns:p14="http://schemas.microsoft.com/office/powerpoint/2010/main" val="87493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5ED1EC58-716F-4E9B-A8D8-16B7D70F40E3}" type="datetime1">
              <a:rPr lang="zh-TW" altLang="en-US" smtClean="0"/>
              <a:t>2025/2/26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C1C71E-5892-4842-AE3C-CABC329F22D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5725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35D816E-BFFE-402B-80A6-28914E39A7A5}" type="datetime1">
              <a:rPr lang="zh-TW" altLang="en-US" smtClean="0"/>
              <a:t>2025/2/26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30E27B-EE42-4A4F-9860-C32ADABD201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83261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116632"/>
            <a:ext cx="10515600" cy="72008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90" y="836712"/>
            <a:ext cx="105367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9" y="1772817"/>
            <a:ext cx="5157787" cy="441684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Content Placeholder 5"/>
          <p:cNvSpPr>
            <a:spLocks noGrp="1"/>
          </p:cNvSpPr>
          <p:nvPr>
            <p:ph sz="quarter" idx="4"/>
          </p:nvPr>
        </p:nvSpPr>
        <p:spPr>
          <a:xfrm>
            <a:off x="6172201" y="1772817"/>
            <a:ext cx="5183188" cy="441684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4622D41E-9B87-4514-8A1C-CDEA42347663}" type="datetime1">
              <a:rPr lang="zh-TW" altLang="en-US" smtClean="0"/>
              <a:t>2025/2/26</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7B607B0-FDE8-4BF5-A326-B76F1E1A62B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26311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JhengHei" panose="020B0604030504040204" pitchFamily="34" charset="-120"/>
                <a:ea typeface="Microsoft JhengHei" panose="020B0604030504040204" pitchFamily="34" charset="-120"/>
              </a:defRPr>
            </a:lvl1pPr>
          </a:lstStyle>
          <a:p>
            <a:r>
              <a:rPr lang="zh-TW" altLang="en-US" dirty="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648F84BA-5148-4DB4-9958-11923D844081}" type="datetime1">
              <a:rPr lang="zh-TW" altLang="en-US" smtClean="0"/>
              <a:t>2025/2/26</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DEB7D5-1C27-44CA-A370-1C382144820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2886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381927-AB5F-41C7-B21C-EF19E11ACEB0}" type="datetime1">
              <a:rPr lang="zh-TW" altLang="en-US" smtClean="0"/>
              <a:t>2025/2/26</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3BFD42B-7030-47A9-9B65-FC5A4A36C7C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374562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a:xfrm>
            <a:off x="838200" y="971610"/>
            <a:ext cx="10515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56B47746-D6ED-4620-BBD7-59241DC11542}"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9260080" y="6356350"/>
            <a:ext cx="2743200" cy="365125"/>
          </a:xfrm>
        </p:spPr>
        <p:txBody>
          <a:bodyPr/>
          <a:lstStyle>
            <a:lvl1pPr>
              <a:defRPr sz="1400"/>
            </a:lvl1pPr>
          </a:lstStyle>
          <a:p>
            <a:pPr fontAlgn="base">
              <a:spcBef>
                <a:spcPct val="0"/>
              </a:spcBef>
              <a:spcAft>
                <a:spcPct val="0"/>
              </a:spcAft>
              <a:defRPr/>
            </a:pPr>
            <a:fld id="{CC706654-7386-4AE4-8280-2423E7704257}" type="slidenum">
              <a:rPr lang="zh-TW" altLang="en-US" smtClean="0">
                <a:solidFill>
                  <a:prstClr val="black">
                    <a:tint val="75000"/>
                  </a:prstClr>
                </a:solidFill>
              </a:rPr>
              <a:pPr fontAlgn="base">
                <a:spcBef>
                  <a:spcPct val="0"/>
                </a:spcBef>
                <a:spcAft>
                  <a:spcPct val="0"/>
                </a:spcAft>
                <a:def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2020138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0CCCBDE1-686F-477F-808D-0AEB2952524A}" type="datetime1">
              <a:rPr lang="zh-TW" altLang="en-US" smtClean="0"/>
              <a:t>2025/2/26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971BEE-28DE-4B81-A773-C03B900FB8F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22963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將圖片拖曳至版面配置區或按一下圖示以新增</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dirty="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9000A600-2574-4C7F-9FE4-E6839BDDC28E}" type="datetime1">
              <a:rPr lang="zh-TW" altLang="en-US" smtClean="0"/>
              <a:t>2025/2/26</a:t>
            </a:fld>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C4EB01-9C54-41D4-8285-566FFA2A4A2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62846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A97A059-693E-4A94-BF06-EC9F11DA2480}" type="datetime1">
              <a:rPr lang="zh-TW" altLang="en-US" smtClean="0"/>
              <a:t>2025/2/26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E8B86D-5033-432F-A8EE-30734B3DE070}"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93396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9EAF4237-DC55-4CE3-92E3-8D69BBE45829}" type="datetime1">
              <a:rPr lang="zh-TW" altLang="en-US" smtClean="0"/>
              <a:t>2025/2/26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4366AB-D72A-456A-A5EE-B7CE34FF23EA}"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7582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74838"/>
            <a:ext cx="10363200" cy="1381125"/>
          </a:xfrm>
        </p:spPr>
        <p:txBody>
          <a:bodyPr anchor="ctr"/>
          <a:lstStyle>
            <a:lvl1pPr algn="ctr">
              <a:defRPr sz="4800">
                <a:latin typeface="Arial" panose="020B0604020202020204" pitchFamily="34" charset="0"/>
                <a:ea typeface="Microsoft JhengHei" panose="020B0604030504040204" pitchFamily="34" charset="-120"/>
                <a:cs typeface="Arial" panose="020B0604020202020204" pitchFamily="34" charset="0"/>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24000" y="3429000"/>
            <a:ext cx="9144000" cy="1655762"/>
          </a:xfrm>
        </p:spPr>
        <p:txBody>
          <a:bodyPr/>
          <a:lstStyle>
            <a:lvl1pPr marL="0" indent="0" algn="ctr">
              <a:buNone/>
              <a:defRPr sz="2400">
                <a:latin typeface="Arial" panose="020B0604020202020204" pitchFamily="34" charset="0"/>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942D518-6A5B-43B1-92DA-2CD24D1D5D91}"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AFDFFEC-3926-4929-BD3E-B800D5717A69}"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11893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719403" y="260649"/>
            <a:ext cx="10849205" cy="757013"/>
          </a:xfrm>
        </p:spPr>
        <p:txBody>
          <a:bodyPr/>
          <a:lstStyle>
            <a:lvl1pPr>
              <a:defRPr>
                <a:latin typeface="Arial" panose="020B0604020202020204" pitchFamily="34" charset="0"/>
                <a:ea typeface="Microsoft JhengHei" panose="020B0604030504040204" pitchFamily="34" charset="-120"/>
                <a:cs typeface="Arial" panose="020B0604020202020204" pitchFamily="34" charset="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719403" y="1124744"/>
            <a:ext cx="10849205" cy="4896544"/>
          </a:xfrm>
        </p:spPr>
        <p:txBody>
          <a:bodyPr/>
          <a:lstStyle>
            <a:lvl1pPr>
              <a:lnSpc>
                <a:spcPct val="110000"/>
              </a:lnSpc>
              <a:spcBef>
                <a:spcPts val="600"/>
              </a:spcBef>
              <a:spcAft>
                <a:spcPts val="600"/>
              </a:spcAft>
              <a:defRPr sz="2400">
                <a:latin typeface="Arial" panose="020B0604020202020204" pitchFamily="34" charset="0"/>
                <a:ea typeface="Microsoft JhengHei" panose="020B0604030504040204" pitchFamily="34" charset="-120"/>
                <a:cs typeface="Arial" panose="020B0604020202020204" pitchFamily="34" charset="0"/>
              </a:defRPr>
            </a:lvl1pPr>
            <a:lvl2pPr>
              <a:lnSpc>
                <a:spcPct val="110000"/>
              </a:lnSpc>
              <a:spcBef>
                <a:spcPts val="600"/>
              </a:spcBef>
              <a:spcAft>
                <a:spcPts val="600"/>
              </a:spcAft>
              <a:defRPr sz="2000">
                <a:latin typeface="Arial" panose="020B0604020202020204" pitchFamily="34" charset="0"/>
                <a:ea typeface="Microsoft JhengHei" panose="020B0604030504040204" pitchFamily="34" charset="-120"/>
                <a:cs typeface="Arial" panose="020B0604020202020204" pitchFamily="34" charset="0"/>
              </a:defRPr>
            </a:lvl2pPr>
            <a:lvl3pPr>
              <a:lnSpc>
                <a:spcPct val="110000"/>
              </a:lnSpc>
              <a:spcBef>
                <a:spcPts val="600"/>
              </a:spcBef>
              <a:spcAft>
                <a:spcPts val="600"/>
              </a:spcAft>
              <a:defRPr sz="1600">
                <a:latin typeface="Arial" panose="020B0604020202020204" pitchFamily="34" charset="0"/>
                <a:ea typeface="Microsoft JhengHei" panose="020B0604030504040204" pitchFamily="34" charset="-120"/>
                <a:cs typeface="Arial" panose="020B0604020202020204" pitchFamily="34" charset="0"/>
              </a:defRPr>
            </a:lvl3pPr>
            <a:lvl4pPr marL="1371600" indent="0">
              <a:lnSpc>
                <a:spcPct val="110000"/>
              </a:lnSpc>
              <a:spcBef>
                <a:spcPts val="600"/>
              </a:spcBef>
              <a:spcAft>
                <a:spcPts val="600"/>
              </a:spcAft>
              <a:buNone/>
              <a:defRPr>
                <a:latin typeface="Times New Roman" pitchFamily="18" charset="0"/>
                <a:ea typeface="微軟正黑體" pitchFamily="34" charset="-120"/>
                <a:cs typeface="Times New Roman" pitchFamily="18" charset="0"/>
              </a:defRPr>
            </a:lvl4pPr>
            <a:lvl5pPr>
              <a:lnSpc>
                <a:spcPct val="110000"/>
              </a:lnSpc>
              <a:spcBef>
                <a:spcPts val="600"/>
              </a:spcBef>
              <a:spcAft>
                <a:spcPts val="600"/>
              </a:spcAft>
              <a:defRPr>
                <a:latin typeface="Times New Roman" pitchFamily="18" charset="0"/>
                <a:ea typeface="微軟正黑體" pitchFamily="34" charset="-12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DEC1CB9-DC56-4A0E-A887-93381F42B81A}"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815A796-5B8F-4A1D-A652-1B17CC1C11CA}"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a:extLst>
              <a:ext uri="{FF2B5EF4-FFF2-40B4-BE49-F238E27FC236}">
                <a16:creationId xmlns:a16="http://schemas.microsoft.com/office/drawing/2014/main" id="{D0547A14-8A83-DC48-9000-B9D7A946B253}"/>
              </a:ext>
            </a:extLst>
          </p:cNvPr>
          <p:cNvSpPr/>
          <p:nvPr userDrawn="1"/>
        </p:nvSpPr>
        <p:spPr>
          <a:xfrm>
            <a:off x="719403" y="1000448"/>
            <a:ext cx="10896000" cy="52288"/>
          </a:xfrm>
          <a:prstGeom prst="rect">
            <a:avLst/>
          </a:prstGeom>
          <a:gradFill flip="none" rotWithShape="1">
            <a:gsLst>
              <a:gs pos="28000">
                <a:srgbClr val="FFDA2A"/>
              </a:gs>
              <a:gs pos="64000">
                <a:srgbClr val="DE7403"/>
              </a:gs>
              <a:gs pos="100000">
                <a:srgbClr val="2626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ria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54319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EBA1648-1849-4D1C-A817-C1E98DCD8AB1}"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4C1C71E-5892-4842-AE3C-CABC329F22D5}"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353695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827104F-441C-481F-9FE6-14647AE59947}"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E30E27B-EE42-4A4F-9860-C32ADABD2017}"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68794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116632"/>
            <a:ext cx="10515600" cy="72008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90" y="836712"/>
            <a:ext cx="105367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9" y="1772817"/>
            <a:ext cx="5157787" cy="441684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Content Placeholder 5"/>
          <p:cNvSpPr>
            <a:spLocks noGrp="1"/>
          </p:cNvSpPr>
          <p:nvPr>
            <p:ph sz="quarter" idx="4"/>
          </p:nvPr>
        </p:nvSpPr>
        <p:spPr>
          <a:xfrm>
            <a:off x="6172201" y="1772817"/>
            <a:ext cx="5183188" cy="441684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3FD6FB1-863B-4D66-A285-71AD6118F8BA}"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7B607B0-FDE8-4BF5-A326-B76F1E1A62B6}"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508137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icrosoft JhengHei" panose="020B0604030504040204" pitchFamily="34" charset="-120"/>
                <a:ea typeface="Microsoft JhengHei" panose="020B0604030504040204" pitchFamily="34" charset="-120"/>
              </a:defRPr>
            </a:lvl1pPr>
          </a:lstStyle>
          <a:p>
            <a:r>
              <a:rPr lang="zh-TW" altLang="en-US" dirty="0"/>
              <a:t>按一下以編輯母片標題樣式</a:t>
            </a:r>
            <a:endParaRPr lang="en-US" dirty="0"/>
          </a:p>
        </p:txBody>
      </p:sp>
      <p:sp>
        <p:nvSpPr>
          <p:cNvPr id="3"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7DEAB4A-DC18-47F0-9BFC-AE30F8DC7FAF}"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DEB7D5-1C27-44CA-A370-1C3821448206}"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33296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973C67AA-0E3C-4249-A3C1-998E59F60957}"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4C1C71E-5892-4842-AE3C-CABC329F22D5}"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3470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71C1BDA-01C2-4233-BC33-47D636548F89}"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BFD42B-7030-47A9-9B65-FC5A4A36C7C7}"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662996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ED404C-176F-4E75-ACBB-B9EEF54DB868}"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D971BEE-28DE-4B81-A773-C03B900FB8F2}"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197027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將圖片拖曳至版面配置區或按一下圖示以新增</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1786B99-765E-482D-822C-A95F40BC0729}"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7C4EB01-9C54-41D4-8285-566FFA2A4A27}"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129995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2FFF02-135F-43A8-A554-3D4043D9E57F}"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FE8B86D-5033-432F-A8EE-30734B3DE070}"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934226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EC24DC3-01BB-47B1-BBB9-D815F4B1014D}" type="datetime1">
              <a:rPr kumimoji="0" lang="zh-TW" altLang="en-US" sz="1200" b="0" i="0" u="none" strike="noStrike" kern="1200" cap="none" spc="0" normalizeH="0" baseline="0" noProof="0" smtClean="0">
                <a:ln>
                  <a:noFill/>
                </a:ln>
                <a:solidFill>
                  <a:srgbClr val="898989"/>
                </a:solidFill>
                <a:effectLst/>
                <a:uLnTx/>
                <a:uFillTx/>
                <a:latin typeface="微軟正黑體" panose="020B0604030504040204" pitchFamily="34" charset="-120"/>
                <a:ea typeface="微軟正黑體" panose="020B0604030504040204" pitchFamily="34" charset="-120"/>
                <a:cs typeface="+mn-cs"/>
              </a:rPr>
              <a:t>2025/2/26</a:t>
            </a:fld>
            <a:endParaRPr kumimoji="0" lang="zh-TW" altLang="en-US" sz="1200" b="0" i="0" u="none" strike="noStrike" kern="1200" cap="none" spc="0" normalizeH="0" baseline="0" noProof="0">
              <a:ln>
                <a:noFill/>
              </a:ln>
              <a:solidFill>
                <a:srgbClr val="898989"/>
              </a:solidFill>
              <a:effectLst/>
              <a:uLnTx/>
              <a:uFillTx/>
              <a:latin typeface="微軟正黑體" panose="020B0604030504040204" pitchFamily="34" charset="-120"/>
              <a:ea typeface="微軟正黑體" panose="020B0604030504040204" pitchFamily="34" charset="-12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74366AB-D72A-456A-A5EE-B7CE34FF23EA}" type="slidenum">
              <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17279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sz="half" idx="1"/>
          </p:nvPr>
        </p:nvSpPr>
        <p:spPr>
          <a:xfrm>
            <a:off x="838200" y="914400"/>
            <a:ext cx="5181600" cy="5262563"/>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6172200" y="914400"/>
            <a:ext cx="5181600" cy="5262563"/>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7C6C4B91-FAB9-4708-959A-272699D5AA89}"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C706654-7386-4AE4-8280-2423E7704257}" type="slidenum">
              <a:rPr lang="zh-TW" altLang="en-US" smtClean="0">
                <a:solidFill>
                  <a:prstClr val="black">
                    <a:tint val="75000"/>
                  </a:prstClr>
                </a:solidFill>
              </a:rPr>
              <a:pPr fontAlgn="base">
                <a:spcBef>
                  <a:spcPct val="0"/>
                </a:spcBef>
                <a:spcAft>
                  <a:spcPct val="0"/>
                </a:spcAft>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943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56D0FDA9-FFE6-4899-92F4-0FA88188A5F7}"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C706654-7386-4AE4-8280-2423E7704257}" type="slidenum">
              <a:rPr lang="zh-TW" altLang="en-US" smtClean="0">
                <a:solidFill>
                  <a:prstClr val="black">
                    <a:tint val="75000"/>
                  </a:prstClr>
                </a:solidFill>
              </a:rPr>
              <a:pPr fontAlgn="base">
                <a:spcBef>
                  <a:spcPct val="0"/>
                </a:spcBef>
                <a:spcAft>
                  <a:spcPct val="0"/>
                </a:spcAft>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841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pPr>
              <a:defRPr/>
            </a:pPr>
            <a:fld id="{86787CCD-7F4C-4110-A96F-FA1E6E87803C}"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8DEB7D5-1C27-44CA-A370-1C3821448206}"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2218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109F64-B2B1-4C3B-A584-1D98C253F4E6}"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3BFD42B-7030-47A9-9B65-FC5A4A36C7C7}" type="slidenum">
              <a:rPr lang="zh-TW" altLang="en-US" smtClean="0">
                <a:solidFill>
                  <a:prstClr val="black">
                    <a:tint val="75000"/>
                  </a:prstClr>
                </a:solidFill>
              </a:rPr>
              <a:pPr>
                <a:def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405160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DFF3CF43-49CD-4650-869E-0FBE4DC0E9EA}"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D971BEE-28DE-4B81-A773-C03B900FB8F2}"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0803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B3B28123-6165-4F46-BC28-4CC0BBC3FA23}"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7C4EB01-9C54-41D4-8285-566FFA2A4A27}"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832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cid:f_kytrj17l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cid:f_kytrj17l0"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cid:f_kytrj17l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68"/>
            <a:ext cx="10515600" cy="742557"/>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10BF37A-92D9-46AE-9E74-155E3C7F5CB7}" type="datetime1">
              <a:rPr lang="zh-TW" altLang="en-US" smtClean="0">
                <a:solidFill>
                  <a:prstClr val="black">
                    <a:tint val="75000"/>
                  </a:prstClr>
                </a:solidFill>
              </a:rPr>
              <a:t>2025/2/26</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C706654-7386-4AE4-8280-2423E7704257}" type="slidenum">
              <a:rPr lang="zh-TW" altLang="en-US" smtClean="0">
                <a:solidFill>
                  <a:prstClr val="black">
                    <a:tint val="75000"/>
                  </a:prstClr>
                </a:solidFill>
              </a:rPr>
              <a:pPr fontAlgn="base">
                <a:spcBef>
                  <a:spcPct val="0"/>
                </a:spcBef>
                <a:spcAft>
                  <a:spcPct val="0"/>
                </a:spcAft>
                <a:defRPr/>
              </a:pPr>
              <a:t>‹#›</a:t>
            </a:fld>
            <a:endParaRPr lang="zh-TW" altLang="en-US">
              <a:solidFill>
                <a:prstClr val="black">
                  <a:tint val="75000"/>
                </a:prstClr>
              </a:solidFill>
            </a:endParaRPr>
          </a:p>
        </p:txBody>
      </p:sp>
      <p:pic>
        <p:nvPicPr>
          <p:cNvPr id="7" name="圖片 6">
            <a:extLst>
              <a:ext uri="{FF2B5EF4-FFF2-40B4-BE49-F238E27FC236}">
                <a16:creationId xmlns:a16="http://schemas.microsoft.com/office/drawing/2014/main" id="{9F2D31E9-00AD-4806-B722-027D3BBDCC1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12964"/>
          <a:stretch/>
        </p:blipFill>
        <p:spPr>
          <a:xfrm>
            <a:off x="0" y="889000"/>
            <a:ext cx="12186928" cy="5969000"/>
          </a:xfrm>
          <a:prstGeom prst="rect">
            <a:avLst/>
          </a:prstGeom>
        </p:spPr>
      </p:pic>
      <p:sp>
        <p:nvSpPr>
          <p:cNvPr id="8" name="矩形 7">
            <a:extLst>
              <a:ext uri="{FF2B5EF4-FFF2-40B4-BE49-F238E27FC236}">
                <a16:creationId xmlns:a16="http://schemas.microsoft.com/office/drawing/2014/main" id="{07AFC6AB-F65E-4FEA-8132-BFB509CD0F8C}"/>
              </a:ext>
            </a:extLst>
          </p:cNvPr>
          <p:cNvSpPr/>
          <p:nvPr userDrawn="1"/>
        </p:nvSpPr>
        <p:spPr>
          <a:xfrm>
            <a:off x="0" y="809626"/>
            <a:ext cx="12192000" cy="79375"/>
          </a:xfrm>
          <a:prstGeom prst="rect">
            <a:avLst/>
          </a:prstGeom>
          <a:gradFill flip="none" rotWithShape="1">
            <a:gsLst>
              <a:gs pos="0">
                <a:schemeClr val="accent1">
                  <a:lumMod val="60000"/>
                  <a:lumOff val="40000"/>
                </a:schemeClr>
              </a:gs>
              <a:gs pos="47000">
                <a:srgbClr val="FFFF00"/>
              </a:gs>
              <a:gs pos="77000">
                <a:srgbClr val="CCCC00"/>
              </a:gs>
              <a:gs pos="100000">
                <a:srgbClr val="CCC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11" name="圖片 10" descr="cid:f_kytrj17l0"/>
          <p:cNvPicPr/>
          <p:nvPr userDrawn="1"/>
        </p:nvPicPr>
        <p:blipFill>
          <a:blip r:embed="rId15" r:link="rId16" cstate="print">
            <a:extLst>
              <a:ext uri="{28A0092B-C50C-407E-A947-70E740481C1C}">
                <a14:useLocalDpi xmlns:a14="http://schemas.microsoft.com/office/drawing/2010/main" val="0"/>
              </a:ext>
            </a:extLst>
          </a:blip>
          <a:srcRect/>
          <a:stretch>
            <a:fillRect/>
          </a:stretch>
        </p:blipFill>
        <p:spPr bwMode="auto">
          <a:xfrm>
            <a:off x="8260602" y="30239"/>
            <a:ext cx="4243039" cy="819074"/>
          </a:xfrm>
          <a:prstGeom prst="rect">
            <a:avLst/>
          </a:prstGeom>
          <a:noFill/>
          <a:ln>
            <a:noFill/>
          </a:ln>
        </p:spPr>
      </p:pic>
    </p:spTree>
    <p:extLst>
      <p:ext uri="{BB962C8B-B14F-4D97-AF65-F5344CB8AC3E}">
        <p14:creationId xmlns:p14="http://schemas.microsoft.com/office/powerpoint/2010/main" val="31103295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96"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6381329"/>
            <a:ext cx="12192000" cy="476671"/>
          </a:xfrm>
          <a:prstGeom prst="rect">
            <a:avLst/>
          </a:prstGeom>
          <a:gradFill flip="none" rotWithShape="1">
            <a:gsLst>
              <a:gs pos="0">
                <a:srgbClr val="041F4C"/>
              </a:gs>
              <a:gs pos="48000">
                <a:srgbClr val="4285F4"/>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027" name="Title Placeholder 1"/>
          <p:cNvSpPr>
            <a:spLocks noGrp="1"/>
          </p:cNvSpPr>
          <p:nvPr>
            <p:ph type="title"/>
          </p:nvPr>
        </p:nvSpPr>
        <p:spPr bwMode="auto">
          <a:xfrm>
            <a:off x="335360" y="116633"/>
            <a:ext cx="11713301" cy="75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1028" name="Text Placeholder 2"/>
          <p:cNvSpPr>
            <a:spLocks noGrp="1"/>
          </p:cNvSpPr>
          <p:nvPr>
            <p:ph type="body" idx="1"/>
          </p:nvPr>
        </p:nvSpPr>
        <p:spPr bwMode="auto">
          <a:xfrm>
            <a:off x="335360" y="970750"/>
            <a:ext cx="11713301"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mj-ea"/>
                <a:ea typeface="+mj-ea"/>
              </a:defRPr>
            </a:lvl1pPr>
          </a:lstStyle>
          <a:p>
            <a:pPr fontAlgn="base">
              <a:spcBef>
                <a:spcPct val="0"/>
              </a:spcBef>
              <a:spcAft>
                <a:spcPct val="0"/>
              </a:spcAft>
              <a:defRPr/>
            </a:pPr>
            <a:fld id="{D20CD192-CB24-4A46-9F60-26371CA7ED22}" type="datetime1">
              <a:rPr lang="zh-TW" altLang="en-US" smtClean="0"/>
              <a:t>2025/2/26</a:t>
            </a:fld>
            <a:endParaRPr lang="zh-TW"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j-ea"/>
                <a:ea typeface="+mj-ea"/>
                <a:cs typeface="+mn-cs"/>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9448800" y="6403124"/>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chemeClr val="bg1"/>
                </a:solidFill>
                <a:latin typeface="+mj-ea"/>
                <a:ea typeface="+mj-ea"/>
              </a:defRPr>
            </a:lvl1pPr>
          </a:lstStyle>
          <a:p>
            <a:pPr fontAlgn="base">
              <a:spcBef>
                <a:spcPct val="0"/>
              </a:spcBef>
              <a:spcAft>
                <a:spcPct val="0"/>
              </a:spcAft>
              <a:defRPr/>
            </a:pPr>
            <a:fld id="{CC706654-7386-4AE4-8280-2423E7704257}" type="slidenum">
              <a:rPr lang="zh-TW" altLang="en-US" smtClean="0">
                <a:solidFill>
                  <a:prstClr val="white"/>
                </a:solidFill>
              </a:rPr>
              <a:pPr fontAlgn="base">
                <a:spcBef>
                  <a:spcPct val="0"/>
                </a:spcBef>
                <a:spcAft>
                  <a:spcPct val="0"/>
                </a:spcAft>
                <a:defRPr/>
              </a:pPr>
              <a:t>‹#›</a:t>
            </a:fld>
            <a:endParaRPr lang="zh-TW" altLang="en-US" dirty="0">
              <a:solidFill>
                <a:prstClr val="white"/>
              </a:solidFill>
            </a:endParaRPr>
          </a:p>
        </p:txBody>
      </p:sp>
      <p:pic>
        <p:nvPicPr>
          <p:cNvPr id="11" name="圖片 10" descr="cid:f_kytrj17l0"/>
          <p:cNvPicPr/>
          <p:nvPr userDrawn="1"/>
        </p:nvPicPr>
        <p:blipFill>
          <a:blip r:embed="rId13" r:link="rId14" cstate="print">
            <a:extLst>
              <a:ext uri="{28A0092B-C50C-407E-A947-70E740481C1C}">
                <a14:useLocalDpi xmlns:a14="http://schemas.microsoft.com/office/drawing/2010/main" val="0"/>
              </a:ext>
            </a:extLst>
          </a:blip>
          <a:srcRect/>
          <a:stretch>
            <a:fillRect/>
          </a:stretch>
        </p:blipFill>
        <p:spPr bwMode="auto">
          <a:xfrm>
            <a:off x="-433039" y="6210127"/>
            <a:ext cx="4243039" cy="819074"/>
          </a:xfrm>
          <a:prstGeom prst="rect">
            <a:avLst/>
          </a:prstGeom>
          <a:noFill/>
          <a:ln>
            <a:noFill/>
          </a:ln>
        </p:spPr>
      </p:pic>
    </p:spTree>
    <p:extLst>
      <p:ext uri="{BB962C8B-B14F-4D97-AF65-F5344CB8AC3E}">
        <p14:creationId xmlns:p14="http://schemas.microsoft.com/office/powerpoint/2010/main" val="14493173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fontAlgn="base" hangingPunct="1">
        <a:lnSpc>
          <a:spcPct val="90000"/>
        </a:lnSpc>
        <a:spcBef>
          <a:spcPct val="0"/>
        </a:spcBef>
        <a:spcAft>
          <a:spcPct val="0"/>
        </a:spcAft>
        <a:defRPr sz="3600" b="1" kern="1200">
          <a:solidFill>
            <a:schemeClr val="tx1"/>
          </a:solidFill>
          <a:latin typeface="+mj-ea"/>
          <a:ea typeface="+mj-ea"/>
          <a:cs typeface="Times New Roman" panose="02020603050405020304" pitchFamily="18" charset="0"/>
        </a:defRPr>
      </a:lvl1pPr>
      <a:lvl2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2pPr>
      <a:lvl3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3pPr>
      <a:lvl4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4pPr>
      <a:lvl5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5pPr>
      <a:lvl6pPr marL="4572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6pPr>
      <a:lvl7pPr marL="9144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7pPr>
      <a:lvl8pPr marL="13716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8pPr>
      <a:lvl9pPr marL="18288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9pPr>
    </p:titleStyle>
    <p:bodyStyle>
      <a:lvl1pPr marL="228600" indent="-228600" algn="l" rtl="0" eaLnBrk="1" fontAlgn="base" hangingPunct="1">
        <a:lnSpc>
          <a:spcPct val="90000"/>
        </a:lnSpc>
        <a:spcBef>
          <a:spcPts val="1000"/>
        </a:spcBef>
        <a:spcAft>
          <a:spcPct val="0"/>
        </a:spcAft>
        <a:buFont typeface="Arial" charset="0"/>
        <a:buChar char="•"/>
        <a:defRPr kumimoji="1" sz="2800" kern="1200">
          <a:solidFill>
            <a:schemeClr val="tx1"/>
          </a:solidFill>
          <a:latin typeface="+mj-ea"/>
          <a:ea typeface="+mj-ea"/>
          <a:cs typeface="Times New Roman" panose="02020603050405020304" pitchFamily="18" charset="0"/>
        </a:defRPr>
      </a:lvl1pPr>
      <a:lvl2pPr marL="685800" indent="-228600" algn="l" rtl="0" eaLnBrk="1" fontAlgn="base" hangingPunct="1">
        <a:lnSpc>
          <a:spcPct val="90000"/>
        </a:lnSpc>
        <a:spcBef>
          <a:spcPts val="500"/>
        </a:spcBef>
        <a:spcAft>
          <a:spcPct val="0"/>
        </a:spcAft>
        <a:buFont typeface="Arial" charset="0"/>
        <a:buChar char="•"/>
        <a:defRPr kumimoji="1" sz="2400" kern="1200">
          <a:solidFill>
            <a:schemeClr val="tx1"/>
          </a:solidFill>
          <a:latin typeface="+mj-ea"/>
          <a:ea typeface="+mj-ea"/>
          <a:cs typeface="Times New Roman" panose="02020603050405020304" pitchFamily="18" charset="0"/>
        </a:defRPr>
      </a:lvl2pPr>
      <a:lvl3pPr marL="1143000" indent="-228600" algn="l" rtl="0" eaLnBrk="1" fontAlgn="base" hangingPunct="1">
        <a:lnSpc>
          <a:spcPct val="90000"/>
        </a:lnSpc>
        <a:spcBef>
          <a:spcPts val="500"/>
        </a:spcBef>
        <a:spcAft>
          <a:spcPct val="0"/>
        </a:spcAft>
        <a:buFont typeface="Arial" charset="0"/>
        <a:buChar char="•"/>
        <a:defRPr kumimoji="1" sz="2000" kern="1200">
          <a:solidFill>
            <a:schemeClr val="tx1"/>
          </a:solidFill>
          <a:latin typeface="+mj-ea"/>
          <a:ea typeface="+mj-ea"/>
          <a:cs typeface="Times New Roman" panose="02020603050405020304" pitchFamily="18" charset="0"/>
        </a:defRPr>
      </a:lvl3pPr>
      <a:lvl4pPr marL="1600200" indent="-228600" algn="l" rtl="0" eaLnBrk="1" fontAlgn="base" hangingPunct="1">
        <a:lnSpc>
          <a:spcPct val="90000"/>
        </a:lnSpc>
        <a:spcBef>
          <a:spcPts val="500"/>
        </a:spcBef>
        <a:spcAft>
          <a:spcPct val="0"/>
        </a:spcAft>
        <a:buFont typeface="Arial" charset="0"/>
        <a:buChar char="•"/>
        <a:defRPr kumimoji="1" kern="1200">
          <a:solidFill>
            <a:schemeClr val="tx1"/>
          </a:solidFill>
          <a:latin typeface="+mj-ea"/>
          <a:ea typeface="+mj-ea"/>
          <a:cs typeface="Times New Roman" panose="02020603050405020304" pitchFamily="18" charset="0"/>
        </a:defRPr>
      </a:lvl4pPr>
      <a:lvl5pPr marL="2057400" indent="-228600" algn="l" rtl="0" eaLnBrk="1" fontAlgn="base" hangingPunct="1">
        <a:lnSpc>
          <a:spcPct val="90000"/>
        </a:lnSpc>
        <a:spcBef>
          <a:spcPts val="500"/>
        </a:spcBef>
        <a:spcAft>
          <a:spcPct val="0"/>
        </a:spcAft>
        <a:buFont typeface="Arial" charset="0"/>
        <a:buChar char="•"/>
        <a:defRPr kumimoji="1" kern="1200">
          <a:solidFill>
            <a:schemeClr val="tx1"/>
          </a:solidFill>
          <a:latin typeface="+mj-ea"/>
          <a:ea typeface="+mj-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6381329"/>
            <a:ext cx="12192000" cy="476671"/>
          </a:xfrm>
          <a:prstGeom prst="rect">
            <a:avLst/>
          </a:prstGeom>
          <a:gradFill flip="none" rotWithShape="1">
            <a:gsLst>
              <a:gs pos="0">
                <a:srgbClr val="041F4C"/>
              </a:gs>
              <a:gs pos="48000">
                <a:srgbClr val="4285F4"/>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rial"/>
              <a:ea typeface="微軟正黑體" panose="020B0604030504040204" pitchFamily="34" charset="-120"/>
              <a:cs typeface="+mn-cs"/>
            </a:endParaRPr>
          </a:p>
        </p:txBody>
      </p:sp>
      <p:sp>
        <p:nvSpPr>
          <p:cNvPr id="1027" name="Title Placeholder 1"/>
          <p:cNvSpPr>
            <a:spLocks noGrp="1"/>
          </p:cNvSpPr>
          <p:nvPr>
            <p:ph type="title"/>
          </p:nvPr>
        </p:nvSpPr>
        <p:spPr bwMode="auto">
          <a:xfrm>
            <a:off x="335360" y="116633"/>
            <a:ext cx="11713301" cy="75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1028" name="Text Placeholder 2"/>
          <p:cNvSpPr>
            <a:spLocks noGrp="1"/>
          </p:cNvSpPr>
          <p:nvPr>
            <p:ph type="body" idx="1"/>
          </p:nvPr>
        </p:nvSpPr>
        <p:spPr bwMode="auto">
          <a:xfrm>
            <a:off x="335360" y="970750"/>
            <a:ext cx="11713301"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j-ea"/>
                <a:ea typeface="+mj-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Slide Number Placeholder 5"/>
          <p:cNvSpPr>
            <a:spLocks noGrp="1"/>
          </p:cNvSpPr>
          <p:nvPr>
            <p:ph type="sldNum" sz="quarter" idx="4"/>
          </p:nvPr>
        </p:nvSpPr>
        <p:spPr>
          <a:xfrm>
            <a:off x="9448800" y="6403124"/>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chemeClr val="bg1"/>
                </a:solidFill>
                <a:latin typeface="+mj-ea"/>
                <a:ea typeface="+mj-ea"/>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C706654-7386-4AE4-8280-2423E7704257}" type="slidenum">
              <a:rPr kumimoji="0" lang="zh-TW" altLang="en-US" sz="1200" b="0" i="0" u="none" strike="noStrike" kern="120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zh-TW"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11" name="圖片 10" descr="cid:f_kytrj17l0"/>
          <p:cNvPicPr/>
          <p:nvPr userDrawn="1"/>
        </p:nvPicPr>
        <p:blipFill>
          <a:blip r:embed="rId13" r:link="rId14" cstate="print">
            <a:extLst>
              <a:ext uri="{28A0092B-C50C-407E-A947-70E740481C1C}">
                <a14:useLocalDpi xmlns:a14="http://schemas.microsoft.com/office/drawing/2010/main" val="0"/>
              </a:ext>
            </a:extLst>
          </a:blip>
          <a:srcRect/>
          <a:stretch>
            <a:fillRect/>
          </a:stretch>
        </p:blipFill>
        <p:spPr bwMode="auto">
          <a:xfrm>
            <a:off x="-433039" y="6210127"/>
            <a:ext cx="4243039" cy="819074"/>
          </a:xfrm>
          <a:prstGeom prst="rect">
            <a:avLst/>
          </a:prstGeom>
          <a:noFill/>
          <a:ln>
            <a:noFill/>
          </a:ln>
        </p:spPr>
      </p:pic>
    </p:spTree>
    <p:extLst>
      <p:ext uri="{BB962C8B-B14F-4D97-AF65-F5344CB8AC3E}">
        <p14:creationId xmlns:p14="http://schemas.microsoft.com/office/powerpoint/2010/main" val="22271395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lnSpc>
          <a:spcPct val="90000"/>
        </a:lnSpc>
        <a:spcBef>
          <a:spcPct val="0"/>
        </a:spcBef>
        <a:spcAft>
          <a:spcPct val="0"/>
        </a:spcAft>
        <a:defRPr sz="3600" b="1" kern="1200">
          <a:solidFill>
            <a:schemeClr val="tx1"/>
          </a:solidFill>
          <a:latin typeface="+mj-ea"/>
          <a:ea typeface="+mj-ea"/>
          <a:cs typeface="Times New Roman" panose="02020603050405020304" pitchFamily="18" charset="0"/>
        </a:defRPr>
      </a:lvl1pPr>
      <a:lvl2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2pPr>
      <a:lvl3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3pPr>
      <a:lvl4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4pPr>
      <a:lvl5pPr algn="l" rtl="0" eaLnBrk="1" fontAlgn="base" hangingPunct="1">
        <a:lnSpc>
          <a:spcPct val="90000"/>
        </a:lnSpc>
        <a:spcBef>
          <a:spcPct val="0"/>
        </a:spcBef>
        <a:spcAft>
          <a:spcPct val="0"/>
        </a:spcAft>
        <a:defRPr sz="3600" b="1">
          <a:solidFill>
            <a:schemeClr val="tx1"/>
          </a:solidFill>
          <a:latin typeface="Times New Roman" pitchFamily="18" charset="0"/>
          <a:ea typeface="新細明體" charset="0"/>
          <a:cs typeface="Times New Roman" pitchFamily="18" charset="0"/>
        </a:defRPr>
      </a:lvl5pPr>
      <a:lvl6pPr marL="4572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6pPr>
      <a:lvl7pPr marL="9144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7pPr>
      <a:lvl8pPr marL="13716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8pPr>
      <a:lvl9pPr marL="1828800" algn="l" rtl="0" eaLnBrk="1" fontAlgn="base" hangingPunct="1">
        <a:lnSpc>
          <a:spcPct val="90000"/>
        </a:lnSpc>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9pPr>
    </p:titleStyle>
    <p:bodyStyle>
      <a:lvl1pPr marL="228600" indent="-228600" algn="l" rtl="0" eaLnBrk="1" fontAlgn="base" hangingPunct="1">
        <a:lnSpc>
          <a:spcPct val="90000"/>
        </a:lnSpc>
        <a:spcBef>
          <a:spcPts val="1000"/>
        </a:spcBef>
        <a:spcAft>
          <a:spcPct val="0"/>
        </a:spcAft>
        <a:buFont typeface="Arial" charset="0"/>
        <a:buChar char="•"/>
        <a:defRPr kumimoji="1" sz="2800" kern="1200">
          <a:solidFill>
            <a:schemeClr val="tx1"/>
          </a:solidFill>
          <a:latin typeface="+mj-ea"/>
          <a:ea typeface="+mj-ea"/>
          <a:cs typeface="Times New Roman" panose="02020603050405020304" pitchFamily="18" charset="0"/>
        </a:defRPr>
      </a:lvl1pPr>
      <a:lvl2pPr marL="685800" indent="-228600" algn="l" rtl="0" eaLnBrk="1" fontAlgn="base" hangingPunct="1">
        <a:lnSpc>
          <a:spcPct val="90000"/>
        </a:lnSpc>
        <a:spcBef>
          <a:spcPts val="500"/>
        </a:spcBef>
        <a:spcAft>
          <a:spcPct val="0"/>
        </a:spcAft>
        <a:buFont typeface="Arial" charset="0"/>
        <a:buChar char="•"/>
        <a:defRPr kumimoji="1" sz="2400" kern="1200">
          <a:solidFill>
            <a:schemeClr val="tx1"/>
          </a:solidFill>
          <a:latin typeface="+mj-ea"/>
          <a:ea typeface="+mj-ea"/>
          <a:cs typeface="Times New Roman" panose="02020603050405020304" pitchFamily="18" charset="0"/>
        </a:defRPr>
      </a:lvl2pPr>
      <a:lvl3pPr marL="1143000" indent="-228600" algn="l" rtl="0" eaLnBrk="1" fontAlgn="base" hangingPunct="1">
        <a:lnSpc>
          <a:spcPct val="90000"/>
        </a:lnSpc>
        <a:spcBef>
          <a:spcPts val="500"/>
        </a:spcBef>
        <a:spcAft>
          <a:spcPct val="0"/>
        </a:spcAft>
        <a:buFont typeface="Arial" charset="0"/>
        <a:buChar char="•"/>
        <a:defRPr kumimoji="1" sz="2000" kern="1200">
          <a:solidFill>
            <a:schemeClr val="tx1"/>
          </a:solidFill>
          <a:latin typeface="+mj-ea"/>
          <a:ea typeface="+mj-ea"/>
          <a:cs typeface="Times New Roman" panose="02020603050405020304" pitchFamily="18" charset="0"/>
        </a:defRPr>
      </a:lvl3pPr>
      <a:lvl4pPr marL="1600200" indent="-228600" algn="l" rtl="0" eaLnBrk="1" fontAlgn="base" hangingPunct="1">
        <a:lnSpc>
          <a:spcPct val="90000"/>
        </a:lnSpc>
        <a:spcBef>
          <a:spcPts val="500"/>
        </a:spcBef>
        <a:spcAft>
          <a:spcPct val="0"/>
        </a:spcAft>
        <a:buFont typeface="Arial" charset="0"/>
        <a:buChar char="•"/>
        <a:defRPr kumimoji="1" kern="1200">
          <a:solidFill>
            <a:schemeClr val="tx1"/>
          </a:solidFill>
          <a:latin typeface="+mj-ea"/>
          <a:ea typeface="+mj-ea"/>
          <a:cs typeface="Times New Roman" panose="02020603050405020304" pitchFamily="18" charset="0"/>
        </a:defRPr>
      </a:lvl4pPr>
      <a:lvl5pPr marL="2057400" indent="-228600" algn="l" rtl="0" eaLnBrk="1" fontAlgn="base" hangingPunct="1">
        <a:lnSpc>
          <a:spcPct val="90000"/>
        </a:lnSpc>
        <a:spcBef>
          <a:spcPts val="500"/>
        </a:spcBef>
        <a:spcAft>
          <a:spcPct val="0"/>
        </a:spcAft>
        <a:buFont typeface="Arial" charset="0"/>
        <a:buChar char="•"/>
        <a:defRPr kumimoji="1" kern="1200">
          <a:solidFill>
            <a:schemeClr val="tx1"/>
          </a:solidFill>
          <a:latin typeface="+mj-ea"/>
          <a:ea typeface="+mj-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gp.stpi.narl.org.tw/login" TargetMode="External"/><Relationship Id="rId2" Type="http://schemas.openxmlformats.org/officeDocument/2006/relationships/hyperlink" Target="https://exp.stpi.narl.org.tw/project/TGP/index"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ci-incubation@stpi.narl.org.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tgp.stpi.narl.org.tw/log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idx="1"/>
          </p:nvPr>
        </p:nvSpPr>
        <p:spPr>
          <a:xfrm>
            <a:off x="1084986" y="2438400"/>
            <a:ext cx="10022027" cy="2545056"/>
          </a:xfrm>
          <a:prstGeom prst="rect">
            <a:avLst/>
          </a:prstGeom>
        </p:spPr>
        <p:txBody>
          <a:bodyPr vert="horz" wrap="square" lIns="0" tIns="146050" rIns="0" bIns="0" rtlCol="0">
            <a:spAutoFit/>
          </a:bodyPr>
          <a:lstStyle/>
          <a:p>
            <a:pPr marL="0" indent="0" algn="ctr">
              <a:spcBef>
                <a:spcPts val="1150"/>
              </a:spcBef>
              <a:buNone/>
            </a:pPr>
            <a:r>
              <a:rPr lang="zh-TW" altLang="en-US" sz="5400" b="1" dirty="0">
                <a:latin typeface="微軟正黑體" panose="020B0604030504040204" pitchFamily="34" charset="-120"/>
              </a:rPr>
              <a:t>科研創業計畫</a:t>
            </a:r>
            <a:endParaRPr lang="en-US" altLang="zh-TW" sz="5400" b="1" dirty="0">
              <a:latin typeface="微軟正黑體" panose="020B0604030504040204" pitchFamily="34" charset="-120"/>
            </a:endParaRPr>
          </a:p>
          <a:p>
            <a:pPr marL="0" indent="0" algn="ctr">
              <a:spcBef>
                <a:spcPts val="1150"/>
              </a:spcBef>
              <a:buNone/>
            </a:pPr>
            <a:r>
              <a:rPr lang="en-US" altLang="zh-TW" sz="5400" b="1" dirty="0">
                <a:latin typeface="微軟正黑體" panose="020B0604030504040204" pitchFamily="34" charset="-120"/>
              </a:rPr>
              <a:t>114</a:t>
            </a:r>
            <a:r>
              <a:rPr lang="zh-TW" altLang="en-US" sz="5400" b="1" dirty="0">
                <a:latin typeface="微軟正黑體" panose="020B0604030504040204" pitchFamily="34" charset="-120"/>
              </a:rPr>
              <a:t>年</a:t>
            </a:r>
            <a:r>
              <a:rPr lang="zh-TW" altLang="en-US" sz="5400" b="1" dirty="0" smtClean="0">
                <a:latin typeface="微軟正黑體" panose="020B0604030504040204" pitchFamily="34" charset="-120"/>
              </a:rPr>
              <a:t>第</a:t>
            </a:r>
            <a:r>
              <a:rPr lang="en-US" altLang="zh-TW" sz="5400" b="1" dirty="0" smtClean="0">
                <a:latin typeface="微軟正黑體" panose="020B0604030504040204" pitchFamily="34" charset="-120"/>
              </a:rPr>
              <a:t>2</a:t>
            </a:r>
            <a:r>
              <a:rPr lang="zh-TW" altLang="en-US" sz="5400" b="1" dirty="0" smtClean="0">
                <a:latin typeface="微軟正黑體" panose="020B0604030504040204" pitchFamily="34" charset="-120"/>
              </a:rPr>
              <a:t>梯次</a:t>
            </a:r>
            <a:r>
              <a:rPr lang="zh-TW" altLang="en-US" sz="5400" b="1" dirty="0">
                <a:latin typeface="微軟正黑體" panose="020B0604030504040204" pitchFamily="34" charset="-120"/>
              </a:rPr>
              <a:t>計畫徵案說明會</a:t>
            </a:r>
            <a:r>
              <a:rPr lang="zh-TW" altLang="en-US" sz="5400" b="1" dirty="0"/>
              <a:t/>
            </a:r>
            <a:br>
              <a:rPr lang="zh-TW" altLang="en-US" sz="5400" b="1" dirty="0"/>
            </a:br>
            <a:endParaRPr sz="5400" b="1" dirty="0"/>
          </a:p>
        </p:txBody>
      </p:sp>
      <p:sp>
        <p:nvSpPr>
          <p:cNvPr id="3" name="object 3"/>
          <p:cNvSpPr txBox="1"/>
          <p:nvPr/>
        </p:nvSpPr>
        <p:spPr>
          <a:xfrm>
            <a:off x="5590856" y="5181600"/>
            <a:ext cx="1010285" cy="382156"/>
          </a:xfrm>
          <a:prstGeom prst="rect">
            <a:avLst/>
          </a:prstGeom>
        </p:spPr>
        <p:txBody>
          <a:bodyPr vert="horz" wrap="square" lIns="0" tIns="12700" rIns="0" bIns="0" rtlCol="0">
            <a:spAutoFit/>
          </a:bodyPr>
          <a:lstStyle/>
          <a:p>
            <a:pPr marL="12700">
              <a:spcBef>
                <a:spcPts val="100"/>
              </a:spcBef>
            </a:pPr>
            <a:r>
              <a:rPr sz="2400" b="1" dirty="0">
                <a:latin typeface="微軟正黑體"/>
                <a:cs typeface="微軟正黑體"/>
              </a:rPr>
              <a:t>1</a:t>
            </a:r>
            <a:r>
              <a:rPr lang="en-US" sz="2400" b="1" dirty="0" smtClean="0">
                <a:latin typeface="微軟正黑體"/>
                <a:cs typeface="微軟正黑體"/>
              </a:rPr>
              <a:t>1</a:t>
            </a:r>
            <a:r>
              <a:rPr lang="en-US" altLang="zh-TW" sz="2400" b="1" dirty="0" smtClean="0">
                <a:latin typeface="微軟正黑體"/>
                <a:cs typeface="微軟正黑體"/>
              </a:rPr>
              <a:t>4</a:t>
            </a:r>
            <a:r>
              <a:rPr sz="2400" b="1" spc="-5" dirty="0" smtClean="0">
                <a:latin typeface="微軟正黑體"/>
                <a:cs typeface="微軟正黑體"/>
              </a:rPr>
              <a:t>.0</a:t>
            </a:r>
            <a:r>
              <a:rPr lang="en-US" altLang="zh-TW" sz="2400" b="1" spc="-5" dirty="0">
                <a:latin typeface="微軟正黑體"/>
                <a:cs typeface="微軟正黑體"/>
              </a:rPr>
              <a:t>2</a:t>
            </a:r>
            <a:endParaRPr sz="2400" dirty="0">
              <a:latin typeface="微軟正黑體"/>
              <a:cs typeface="微軟正黑體"/>
            </a:endParaRPr>
          </a:p>
        </p:txBody>
      </p:sp>
      <p:sp>
        <p:nvSpPr>
          <p:cNvPr id="5" name="投影片編號版面配置區 4">
            <a:extLst>
              <a:ext uri="{FF2B5EF4-FFF2-40B4-BE49-F238E27FC236}">
                <a16:creationId xmlns:a16="http://schemas.microsoft.com/office/drawing/2014/main" id="{8605AFE9-20ED-4DFA-8F0D-F7441F808F5E}"/>
              </a:ext>
            </a:extLst>
          </p:cNvPr>
          <p:cNvSpPr>
            <a:spLocks noGrp="1"/>
          </p:cNvSpPr>
          <p:nvPr>
            <p:ph type="sldNum" sz="quarter" idx="12"/>
          </p:nvPr>
        </p:nvSpPr>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8DEB7D5-1C27-44CA-A370-1C3821448206}" type="slidenum">
              <a:rPr lang="zh-TW" altLang="en-US" smtClean="0">
                <a:solidFill>
                  <a:prstClr val="black">
                    <a:tint val="75000"/>
                  </a:prstClr>
                </a:solidFill>
              </a:rPr>
              <a:pPr>
                <a:defRPr/>
              </a:pPr>
              <a:t>10</a:t>
            </a:fld>
            <a:endParaRPr lang="zh-TW" altLang="en-US">
              <a:solidFill>
                <a:prstClr val="black">
                  <a:tint val="75000"/>
                </a:prstClr>
              </a:solidFill>
            </a:endParaRPr>
          </a:p>
        </p:txBody>
      </p:sp>
      <p:sp>
        <p:nvSpPr>
          <p:cNvPr id="5" name="object 7"/>
          <p:cNvSpPr/>
          <p:nvPr/>
        </p:nvSpPr>
        <p:spPr>
          <a:xfrm>
            <a:off x="527457" y="607189"/>
            <a:ext cx="2289810" cy="628650"/>
          </a:xfrm>
          <a:prstGeom prst="rect">
            <a:avLst/>
          </a:prstGeom>
          <a:blipFill>
            <a:blip r:embed="rId2" cstate="print"/>
            <a:stretch>
              <a:fillRect/>
            </a:stretch>
          </a:blipFill>
        </p:spPr>
        <p:txBody>
          <a:bodyPr wrap="square" lIns="0" tIns="0" rIns="0" bIns="0" rtlCol="0"/>
          <a:lstStyle/>
          <a:p>
            <a:endParaRPr dirty="0"/>
          </a:p>
        </p:txBody>
      </p:sp>
      <p:sp>
        <p:nvSpPr>
          <p:cNvPr id="6" name="object 15"/>
          <p:cNvSpPr txBox="1"/>
          <p:nvPr/>
        </p:nvSpPr>
        <p:spPr>
          <a:xfrm>
            <a:off x="1148095" y="558395"/>
            <a:ext cx="1241956" cy="484748"/>
          </a:xfrm>
          <a:prstGeom prst="rect">
            <a:avLst/>
          </a:prstGeom>
        </p:spPr>
        <p:txBody>
          <a:bodyPr vert="horz" wrap="square" lIns="0" tIns="175260" rIns="0" bIns="0" rtlCol="0">
            <a:spAutoFit/>
          </a:bodyPr>
          <a:lstStyle/>
          <a:p>
            <a:pPr marL="53340">
              <a:spcBef>
                <a:spcPts val="850"/>
              </a:spcBef>
            </a:pPr>
            <a:r>
              <a:rPr sz="2000" b="1" dirty="0" err="1">
                <a:latin typeface="微軟正黑體"/>
                <a:cs typeface="微軟正黑體"/>
              </a:rPr>
              <a:t>申請</a:t>
            </a:r>
            <a:r>
              <a:rPr lang="zh-TW" altLang="en-US" sz="2000" b="1" dirty="0" smtClean="0">
                <a:latin typeface="微軟正黑體" panose="020B0604030504040204" pitchFamily="34" charset="-120"/>
                <a:ea typeface="微軟正黑體" panose="020B0604030504040204" pitchFamily="34" charset="-120"/>
                <a:cs typeface="微軟正黑體"/>
              </a:rPr>
              <a:t>文件</a:t>
            </a:r>
            <a:endParaRPr lang="en-US" altLang="zh-TW" sz="2000" b="1" dirty="0">
              <a:latin typeface="微軟正黑體" panose="020B0604030504040204" pitchFamily="34" charset="-120"/>
              <a:ea typeface="微軟正黑體" panose="020B0604030504040204" pitchFamily="34" charset="-120"/>
              <a:cs typeface="微軟正黑體"/>
            </a:endParaRPr>
          </a:p>
        </p:txBody>
      </p:sp>
      <p:sp>
        <p:nvSpPr>
          <p:cNvPr id="9" name="標題 18">
            <a:extLst>
              <a:ext uri="{FF2B5EF4-FFF2-40B4-BE49-F238E27FC236}">
                <a16:creationId xmlns:a16="http://schemas.microsoft.com/office/drawing/2014/main" id="{643ADF75-55D7-1C2A-FCAE-432E59E6434D}"/>
              </a:ext>
            </a:extLst>
          </p:cNvPr>
          <p:cNvSpPr txBox="1">
            <a:spLocks/>
          </p:cNvSpPr>
          <p:nvPr/>
        </p:nvSpPr>
        <p:spPr>
          <a:xfrm>
            <a:off x="397566" y="79515"/>
            <a:ext cx="10515600" cy="742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smtClean="0"/>
              <a:t>徵案說明</a:t>
            </a:r>
            <a:r>
              <a:rPr lang="en-US" altLang="zh-TW" sz="3200" b="1" kern="0" spc="-5" dirty="0" smtClean="0"/>
              <a:t>(4/9)</a:t>
            </a:r>
            <a:endParaRPr lang="en-US" altLang="zh-TW" sz="3200" b="1" kern="0" spc="-5" dirty="0"/>
          </a:p>
        </p:txBody>
      </p:sp>
      <p:pic>
        <p:nvPicPr>
          <p:cNvPr id="29" name="圖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12" y="2137216"/>
            <a:ext cx="1401766" cy="1401766"/>
          </a:xfrm>
          <a:prstGeom prst="rect">
            <a:avLst/>
          </a:prstGeom>
        </p:spPr>
      </p:pic>
      <p:pic>
        <p:nvPicPr>
          <p:cNvPr id="30" name="圖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798" y="2305141"/>
            <a:ext cx="1233841" cy="1233841"/>
          </a:xfrm>
          <a:prstGeom prst="rect">
            <a:avLst/>
          </a:prstGeom>
        </p:spPr>
      </p:pic>
      <p:sp>
        <p:nvSpPr>
          <p:cNvPr id="31" name="矩形 30"/>
          <p:cNvSpPr/>
          <p:nvPr/>
        </p:nvSpPr>
        <p:spPr>
          <a:xfrm>
            <a:off x="1769073" y="2458107"/>
            <a:ext cx="2594941" cy="784830"/>
          </a:xfrm>
          <a:prstGeom prst="rect">
            <a:avLst/>
          </a:prstGeom>
        </p:spPr>
        <p:txBody>
          <a:bodyPr wrap="none">
            <a:spAutoFit/>
          </a:bodyPr>
          <a:lstStyle/>
          <a:p>
            <a:pPr marL="354965" indent="-342900">
              <a:spcBef>
                <a:spcPts val="600"/>
              </a:spcBef>
              <a:buFont typeface="+mj-lt"/>
              <a:buAutoNum type="arabicPeriod" startAt="3"/>
              <a:tabLst>
                <a:tab pos="355600" algn="l"/>
                <a:tab pos="356235" algn="l"/>
              </a:tabLst>
            </a:pPr>
            <a:r>
              <a:rPr lang="zh-TW" altLang="en-US" sz="2000" b="1" dirty="0">
                <a:latin typeface="微軟正黑體" panose="020B0604030504040204" pitchFamily="34" charset="-120"/>
                <a:ea typeface="微軟正黑體" panose="020B0604030504040204" pitchFamily="34" charset="-120"/>
                <a:cs typeface="微軟正黑體"/>
              </a:rPr>
              <a:t>補助科研創業</a:t>
            </a:r>
            <a:r>
              <a:rPr lang="zh-TW" altLang="en-US" sz="2000" b="1" dirty="0" smtClean="0">
                <a:latin typeface="微軟正黑體" panose="020B0604030504040204" pitchFamily="34" charset="-120"/>
                <a:ea typeface="微軟正黑體" panose="020B0604030504040204" pitchFamily="34" charset="-120"/>
                <a:cs typeface="微軟正黑體"/>
              </a:rPr>
              <a:t>計畫</a:t>
            </a:r>
            <a:endParaRPr lang="en-US" altLang="zh-TW" sz="2000" b="1" dirty="0" smtClean="0">
              <a:latin typeface="微軟正黑體" panose="020B0604030504040204" pitchFamily="34" charset="-120"/>
              <a:ea typeface="微軟正黑體" panose="020B0604030504040204" pitchFamily="34" charset="-120"/>
              <a:cs typeface="微軟正黑體"/>
            </a:endParaRPr>
          </a:p>
          <a:p>
            <a:pPr marL="12065" algn="ctr">
              <a:spcBef>
                <a:spcPts val="600"/>
              </a:spcBef>
              <a:tabLst>
                <a:tab pos="355600" algn="l"/>
                <a:tab pos="356235" algn="l"/>
              </a:tabLst>
            </a:pPr>
            <a:r>
              <a:rPr lang="en-US" altLang="zh-TW" sz="2000" b="1" dirty="0">
                <a:latin typeface="微軟正黑體" panose="020B0604030504040204" pitchFamily="34" charset="-120"/>
                <a:ea typeface="微軟正黑體" panose="020B0604030504040204" pitchFamily="34" charset="-120"/>
                <a:cs typeface="微軟正黑體"/>
              </a:rPr>
              <a:t>	</a:t>
            </a:r>
            <a:r>
              <a:rPr lang="zh-TW" altLang="en-US" sz="2000" b="1" dirty="0" smtClean="0">
                <a:latin typeface="微軟正黑體" panose="020B0604030504040204" pitchFamily="34" charset="-120"/>
                <a:ea typeface="微軟正黑體" panose="020B0604030504040204" pitchFamily="34" charset="-120"/>
                <a:cs typeface="微軟正黑體"/>
              </a:rPr>
              <a:t>資訊</a:t>
            </a:r>
            <a:r>
              <a:rPr lang="zh-TW" altLang="en-US" sz="2000" b="1" dirty="0">
                <a:latin typeface="微軟正黑體" panose="020B0604030504040204" pitchFamily="34" charset="-120"/>
                <a:ea typeface="微軟正黑體" panose="020B0604030504040204" pitchFamily="34" charset="-120"/>
                <a:cs typeface="微軟正黑體"/>
              </a:rPr>
              <a:t>切結</a:t>
            </a:r>
            <a:r>
              <a:rPr lang="zh-TW" altLang="en-US" sz="2000" b="1" dirty="0" smtClean="0">
                <a:latin typeface="微軟正黑體" panose="020B0604030504040204" pitchFamily="34" charset="-120"/>
                <a:ea typeface="微軟正黑體" panose="020B0604030504040204" pitchFamily="34" charset="-120"/>
                <a:cs typeface="微軟正黑體"/>
              </a:rPr>
              <a:t>書</a:t>
            </a:r>
            <a:endParaRPr lang="en-US" altLang="zh-TW" sz="2000" b="1" dirty="0">
              <a:latin typeface="微軟正黑體" panose="020B0604030504040204" pitchFamily="34" charset="-120"/>
              <a:ea typeface="微軟正黑體" panose="020B0604030504040204" pitchFamily="34" charset="-120"/>
              <a:cs typeface="微軟正黑體"/>
            </a:endParaRPr>
          </a:p>
        </p:txBody>
      </p:sp>
      <p:sp>
        <p:nvSpPr>
          <p:cNvPr id="32" name="矩形 31"/>
          <p:cNvSpPr/>
          <p:nvPr/>
        </p:nvSpPr>
        <p:spPr>
          <a:xfrm>
            <a:off x="5886491" y="2458107"/>
            <a:ext cx="5883189" cy="969496"/>
          </a:xfrm>
          <a:prstGeom prst="rect">
            <a:avLst/>
          </a:prstGeom>
        </p:spPr>
        <p:txBody>
          <a:bodyPr wrap="square">
            <a:spAutoFit/>
          </a:bodyPr>
          <a:lstStyle/>
          <a:p>
            <a:pPr marL="12065" algn="ctr">
              <a:spcBef>
                <a:spcPts val="600"/>
              </a:spcBef>
              <a:tabLst>
                <a:tab pos="355600" algn="l"/>
                <a:tab pos="356235" algn="l"/>
              </a:tabLst>
            </a:pPr>
            <a:r>
              <a:rPr lang="en-US" altLang="zh-TW" sz="2000" b="1" dirty="0" smtClean="0">
                <a:latin typeface="微軟正黑體" panose="020B0604030504040204" pitchFamily="34" charset="-120"/>
                <a:ea typeface="微軟正黑體" panose="020B0604030504040204" pitchFamily="34" charset="-120"/>
                <a:cs typeface="微軟正黑體"/>
              </a:rPr>
              <a:t>4. </a:t>
            </a:r>
            <a:r>
              <a:rPr lang="zh-TW" altLang="en-US" sz="2000" b="1" dirty="0" smtClean="0">
                <a:latin typeface="微軟正黑體" panose="020B0604030504040204" pitchFamily="34" charset="-120"/>
                <a:ea typeface="微軟正黑體" panose="020B0604030504040204" pitchFamily="34" charset="-120"/>
                <a:cs typeface="微軟正黑體"/>
              </a:rPr>
              <a:t>計畫</a:t>
            </a:r>
            <a:r>
              <a:rPr lang="zh-TW" altLang="en-US" sz="2000" b="1" dirty="0">
                <a:latin typeface="微軟正黑體" panose="020B0604030504040204" pitchFamily="34" charset="-120"/>
                <a:ea typeface="微軟正黑體" panose="020B0604030504040204" pitchFamily="34" charset="-120"/>
                <a:cs typeface="微軟正黑體"/>
              </a:rPr>
              <a:t>構想</a:t>
            </a:r>
            <a:r>
              <a:rPr lang="zh-TW" altLang="en-US" sz="2000" b="1" dirty="0" smtClean="0">
                <a:latin typeface="微軟正黑體" panose="020B0604030504040204" pitchFamily="34" charset="-120"/>
                <a:ea typeface="微軟正黑體" panose="020B0604030504040204" pitchFamily="34" charset="-120"/>
                <a:cs typeface="微軟正黑體"/>
              </a:rPr>
              <a:t>書</a:t>
            </a:r>
            <a:endParaRPr lang="en-US" altLang="zh-TW" sz="2000" b="1" dirty="0" smtClean="0">
              <a:latin typeface="微軟正黑體" panose="020B0604030504040204" pitchFamily="34" charset="-120"/>
              <a:ea typeface="微軟正黑體" panose="020B0604030504040204" pitchFamily="34" charset="-120"/>
              <a:cs typeface="微軟正黑體"/>
            </a:endParaRPr>
          </a:p>
          <a:p>
            <a:pPr marL="12065" algn="ctr">
              <a:spcBef>
                <a:spcPts val="600"/>
              </a:spcBef>
              <a:tabLst>
                <a:tab pos="355600" algn="l"/>
                <a:tab pos="356235" algn="l"/>
              </a:tabLst>
            </a:pPr>
            <a:r>
              <a:rPr lang="en-US" altLang="zh-TW" sz="16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含經費查核點及智財清單</a:t>
            </a:r>
            <a:r>
              <a:rPr lang="zh-TW" altLang="en-US" sz="16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微軟正黑體"/>
              </a:rPr>
              <a:t>簡報不含附件</a:t>
            </a:r>
            <a:r>
              <a:rPr lang="zh-TW" altLang="en-US" sz="1600" b="1" dirty="0" smtClean="0">
                <a:latin typeface="微軟正黑體" panose="020B0604030504040204" pitchFamily="34" charset="-120"/>
                <a:ea typeface="微軟正黑體" panose="020B0604030504040204" pitchFamily="34" charset="-120"/>
                <a:cs typeface="微軟正黑體"/>
              </a:rPr>
              <a:t>，萌芽</a:t>
            </a:r>
            <a:r>
              <a:rPr lang="zh-TW" altLang="en-US" sz="1600" b="1" dirty="0">
                <a:latin typeface="微軟正黑體" panose="020B0604030504040204" pitchFamily="34" charset="-120"/>
                <a:ea typeface="微軟正黑體" panose="020B0604030504040204" pitchFamily="34" charset="-120"/>
                <a:cs typeface="微軟正黑體"/>
              </a:rPr>
              <a:t>案</a:t>
            </a:r>
            <a:r>
              <a:rPr lang="zh-TW" altLang="en-US" sz="1600" b="1" dirty="0">
                <a:solidFill>
                  <a:srgbClr val="FF0000"/>
                </a:solidFill>
                <a:latin typeface="微軟正黑體" panose="020B0604030504040204" pitchFamily="34" charset="-120"/>
                <a:ea typeface="微軟正黑體" panose="020B0604030504040204" pitchFamily="34" charset="-120"/>
                <a:cs typeface="微軟正黑體"/>
              </a:rPr>
              <a:t>勿超過</a:t>
            </a:r>
            <a:r>
              <a:rPr lang="en-US" altLang="zh-TW" sz="1600" b="1" dirty="0">
                <a:solidFill>
                  <a:srgbClr val="FF0000"/>
                </a:solidFill>
                <a:latin typeface="微軟正黑體" panose="020B0604030504040204" pitchFamily="34" charset="-120"/>
                <a:ea typeface="微軟正黑體" panose="020B0604030504040204" pitchFamily="34" charset="-120"/>
                <a:cs typeface="微軟正黑體"/>
              </a:rPr>
              <a:t>25</a:t>
            </a:r>
            <a:r>
              <a:rPr lang="zh-TW" altLang="en-US" sz="1600" b="1" dirty="0">
                <a:solidFill>
                  <a:srgbClr val="FF0000"/>
                </a:solidFill>
                <a:latin typeface="微軟正黑體" panose="020B0604030504040204" pitchFamily="34" charset="-120"/>
                <a:ea typeface="微軟正黑體" panose="020B0604030504040204" pitchFamily="34" charset="-120"/>
                <a:cs typeface="微軟正黑體"/>
              </a:rPr>
              <a:t>頁、</a:t>
            </a:r>
            <a:r>
              <a:rPr lang="zh-TW" altLang="en-US" sz="1600" b="1" dirty="0">
                <a:latin typeface="微軟正黑體" panose="020B0604030504040204" pitchFamily="34" charset="-120"/>
                <a:ea typeface="微軟正黑體" panose="020B0604030504040204" pitchFamily="34" charset="-120"/>
              </a:rPr>
              <a:t>拔尖案</a:t>
            </a:r>
            <a:r>
              <a:rPr lang="zh-TW" altLang="en-US" sz="1600" b="1" dirty="0">
                <a:solidFill>
                  <a:srgbClr val="FF0000"/>
                </a:solidFill>
                <a:latin typeface="微軟正黑體" panose="020B0604030504040204" pitchFamily="34" charset="-120"/>
                <a:ea typeface="微軟正黑體" panose="020B0604030504040204" pitchFamily="34" charset="-120"/>
                <a:cs typeface="微軟正黑體"/>
              </a:rPr>
              <a:t>勿超過</a:t>
            </a:r>
            <a:r>
              <a:rPr lang="en-US" altLang="zh-TW" sz="1600" b="1" dirty="0">
                <a:solidFill>
                  <a:srgbClr val="FF0000"/>
                </a:solidFill>
                <a:latin typeface="微軟正黑體" panose="020B0604030504040204" pitchFamily="34" charset="-120"/>
                <a:ea typeface="微軟正黑體" panose="020B0604030504040204" pitchFamily="34" charset="-120"/>
                <a:cs typeface="微軟正黑體"/>
              </a:rPr>
              <a:t>30</a:t>
            </a:r>
            <a:r>
              <a:rPr lang="zh-TW" altLang="en-US" sz="1600" b="1" dirty="0">
                <a:solidFill>
                  <a:srgbClr val="FF0000"/>
                </a:solidFill>
                <a:latin typeface="微軟正黑體" panose="020B0604030504040204" pitchFamily="34" charset="-120"/>
                <a:ea typeface="微軟正黑體" panose="020B0604030504040204" pitchFamily="34" charset="-120"/>
                <a:cs typeface="微軟正黑體"/>
              </a:rPr>
              <a:t>頁</a:t>
            </a:r>
            <a:r>
              <a:rPr lang="zh-TW" altLang="en-US" sz="1600" b="1" dirty="0" smtClean="0">
                <a:latin typeface="微軟正黑體" panose="020B0604030504040204" pitchFamily="34" charset="-120"/>
                <a:ea typeface="微軟正黑體" panose="020B0604030504040204" pitchFamily="34" charset="-120"/>
                <a:cs typeface="微軟正黑體"/>
              </a:rPr>
              <a:t>，須</a:t>
            </a:r>
            <a:r>
              <a:rPr lang="zh-TW" altLang="en-US" sz="1600" b="1" dirty="0">
                <a:latin typeface="微軟正黑體" panose="020B0604030504040204" pitchFamily="34" charset="-120"/>
                <a:ea typeface="微軟正黑體" panose="020B0604030504040204" pitchFamily="34" charset="-120"/>
                <a:cs typeface="微軟正黑體"/>
              </a:rPr>
              <a:t>注意後續附件內容亦為必填項目</a:t>
            </a:r>
            <a:r>
              <a:rPr lang="en-US" altLang="zh-TW" sz="1600" b="1" dirty="0">
                <a:latin typeface="微軟正黑體" panose="020B0604030504040204" pitchFamily="34" charset="-120"/>
                <a:ea typeface="微軟正黑體" panose="020B0604030504040204" pitchFamily="34" charset="-120"/>
                <a:cs typeface="微軟正黑體"/>
              </a:rPr>
              <a:t>)</a:t>
            </a:r>
          </a:p>
        </p:txBody>
      </p:sp>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7747" y="4544247"/>
            <a:ext cx="1022150" cy="1022150"/>
          </a:xfrm>
          <a:prstGeom prst="rect">
            <a:avLst/>
          </a:prstGeom>
        </p:spPr>
      </p:pic>
      <p:pic>
        <p:nvPicPr>
          <p:cNvPr id="36" name="圖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116" y="4596094"/>
            <a:ext cx="988581" cy="988581"/>
          </a:xfrm>
          <a:prstGeom prst="rect">
            <a:avLst/>
          </a:prstGeom>
        </p:spPr>
      </p:pic>
      <p:pic>
        <p:nvPicPr>
          <p:cNvPr id="37" name="圖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2733" y="4504464"/>
            <a:ext cx="1050135" cy="1050135"/>
          </a:xfrm>
          <a:prstGeom prst="rect">
            <a:avLst/>
          </a:prstGeom>
        </p:spPr>
      </p:pic>
      <p:sp>
        <p:nvSpPr>
          <p:cNvPr id="38" name="矩形 37"/>
          <p:cNvSpPr/>
          <p:nvPr/>
        </p:nvSpPr>
        <p:spPr>
          <a:xfrm>
            <a:off x="397567" y="1244299"/>
            <a:ext cx="11429998" cy="2721414"/>
          </a:xfrm>
          <a:prstGeom prst="rect">
            <a:avLst/>
          </a:prstGeom>
          <a:noFill/>
          <a:ln w="38100">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73715" y="1218034"/>
            <a:ext cx="11453850" cy="523220"/>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計畫團隊上傳系統</a:t>
            </a:r>
            <a:endParaRPr lang="zh-TW" altLang="en-US" sz="2800" b="1" dirty="0">
              <a:latin typeface="微軟正黑體" panose="020B0604030504040204" pitchFamily="34" charset="-120"/>
              <a:ea typeface="微軟正黑體" panose="020B0604030504040204" pitchFamily="34" charset="-120"/>
            </a:endParaRPr>
          </a:p>
        </p:txBody>
      </p:sp>
      <p:sp>
        <p:nvSpPr>
          <p:cNvPr id="40" name="object 6"/>
          <p:cNvSpPr txBox="1"/>
          <p:nvPr/>
        </p:nvSpPr>
        <p:spPr>
          <a:xfrm>
            <a:off x="119270" y="5947904"/>
            <a:ext cx="12006470" cy="777136"/>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72000">
              <a:spcBef>
                <a:spcPts val="100"/>
              </a:spcBef>
            </a:pPr>
            <a:r>
              <a:rPr lang="zh-TW" altLang="en-US" sz="1600" b="1" dirty="0">
                <a:latin typeface="微軟正黑體" panose="020B0604030504040204" pitchFamily="34" charset="-120"/>
                <a:ea typeface="微軟正黑體" panose="020B0604030504040204" pitchFamily="34" charset="-120"/>
                <a:cs typeface="微軟正黑體"/>
              </a:rPr>
              <a:t>投資方評估報告之</a:t>
            </a:r>
            <a:r>
              <a:rPr lang="zh-TW" altLang="en-US" sz="1600" b="1" dirty="0">
                <a:solidFill>
                  <a:srgbClr val="0000FF"/>
                </a:solidFill>
                <a:latin typeface="微軟正黑體" panose="020B0604030504040204" pitchFamily="34" charset="-120"/>
                <a:ea typeface="微軟正黑體" panose="020B0604030504040204" pitchFamily="34" charset="-120"/>
                <a:cs typeface="微軟正黑體"/>
              </a:rPr>
              <a:t>投資方標準</a:t>
            </a:r>
            <a:r>
              <a:rPr lang="zh-TW" altLang="en-US" sz="1600" b="1" dirty="0" smtClean="0">
                <a:latin typeface="微軟正黑體" panose="020B0604030504040204" pitchFamily="34" charset="-120"/>
                <a:ea typeface="微軟正黑體" panose="020B0604030504040204" pitchFamily="34" charset="-120"/>
                <a:cs typeface="微軟正黑體"/>
              </a:rPr>
              <a:t>如下</a:t>
            </a:r>
            <a:endParaRPr lang="en-US" altLang="zh-TW" sz="1600" b="1" dirty="0" smtClean="0">
              <a:latin typeface="微軟正黑體" panose="020B0604030504040204" pitchFamily="34" charset="-120"/>
              <a:ea typeface="微軟正黑體" panose="020B0604030504040204" pitchFamily="34" charset="-120"/>
              <a:cs typeface="微軟正黑體"/>
            </a:endParaRPr>
          </a:p>
          <a:p>
            <a:pPr marL="72000">
              <a:spcBef>
                <a:spcPts val="100"/>
              </a:spcBef>
            </a:pPr>
            <a:r>
              <a:rPr lang="en-US" altLang="zh-TW" sz="1600" b="1" dirty="0" smtClean="0">
                <a:latin typeface="微軟正黑體" panose="020B0604030504040204" pitchFamily="34" charset="-120"/>
                <a:ea typeface="微軟正黑體" panose="020B0604030504040204" pitchFamily="34" charset="-120"/>
                <a:cs typeface="微軟正黑體"/>
              </a:rPr>
              <a:t>(</a:t>
            </a:r>
            <a:r>
              <a:rPr lang="zh-TW" altLang="en-US" sz="1600" b="1" dirty="0">
                <a:latin typeface="微軟正黑體" panose="020B0604030504040204" pitchFamily="34" charset="-120"/>
                <a:ea typeface="微軟正黑體" panose="020B0604030504040204" pitchFamily="34" charset="-120"/>
                <a:cs typeface="微軟正黑體"/>
              </a:rPr>
              <a:t>參閱行政院國家發展基金創業天使投資方案第五點之天使投資人資格</a:t>
            </a:r>
            <a:r>
              <a:rPr lang="en-US" altLang="zh-TW" sz="1600" b="1" dirty="0">
                <a:latin typeface="微軟正黑體" panose="020B0604030504040204" pitchFamily="34" charset="-120"/>
                <a:ea typeface="微軟正黑體" panose="020B0604030504040204" pitchFamily="34" charset="-120"/>
                <a:cs typeface="微軟正黑體"/>
              </a:rPr>
              <a:t>)</a:t>
            </a:r>
            <a:r>
              <a:rPr lang="zh-TW" altLang="en-US" sz="1600" b="1" dirty="0">
                <a:latin typeface="微軟正黑體" panose="020B0604030504040204" pitchFamily="34" charset="-120"/>
                <a:ea typeface="微軟正黑體" panose="020B0604030504040204" pitchFamily="34" charset="-120"/>
                <a:cs typeface="微軟正黑體"/>
              </a:rPr>
              <a:t>：</a:t>
            </a:r>
          </a:p>
          <a:p>
            <a:pPr marL="72000">
              <a:spcBef>
                <a:spcPts val="100"/>
              </a:spcBef>
            </a:pPr>
            <a:r>
              <a:rPr lang="en-US" altLang="zh-TW" sz="1600" dirty="0">
                <a:latin typeface="微軟正黑體" panose="020B0604030504040204" pitchFamily="34" charset="-120"/>
                <a:ea typeface="微軟正黑體" panose="020B0604030504040204" pitchFamily="34" charset="-120"/>
                <a:cs typeface="微軟正黑體"/>
              </a:rPr>
              <a:t>1.</a:t>
            </a:r>
            <a:r>
              <a:rPr lang="zh-TW" altLang="en-US" sz="1600" dirty="0">
                <a:latin typeface="微軟正黑體" panose="020B0604030504040204" pitchFamily="34" charset="-120"/>
                <a:ea typeface="微軟正黑體" panose="020B0604030504040204" pitchFamily="34" charset="-120"/>
                <a:cs typeface="微軟正黑體"/>
              </a:rPr>
              <a:t>天使投資基金、</a:t>
            </a:r>
            <a:r>
              <a:rPr lang="en-US" altLang="zh-TW" sz="1600" dirty="0">
                <a:latin typeface="微軟正黑體" panose="020B0604030504040204" pitchFamily="34" charset="-120"/>
                <a:ea typeface="微軟正黑體" panose="020B0604030504040204" pitchFamily="34" charset="-120"/>
                <a:cs typeface="微軟正黑體"/>
              </a:rPr>
              <a:t>2.</a:t>
            </a:r>
            <a:r>
              <a:rPr lang="zh-TW" altLang="en-US" sz="1600" dirty="0">
                <a:latin typeface="微軟正黑體" panose="020B0604030504040204" pitchFamily="34" charset="-120"/>
                <a:ea typeface="微軟正黑體" panose="020B0604030504040204" pitchFamily="34" charset="-120"/>
                <a:cs typeface="微軟正黑體"/>
              </a:rPr>
              <a:t>創業投資事業、</a:t>
            </a:r>
            <a:r>
              <a:rPr lang="en-US" altLang="zh-TW" sz="1600" dirty="0">
                <a:latin typeface="微軟正黑體" panose="020B0604030504040204" pitchFamily="34" charset="-120"/>
                <a:ea typeface="微軟正黑體" panose="020B0604030504040204" pitchFamily="34" charset="-120"/>
                <a:cs typeface="微軟正黑體"/>
              </a:rPr>
              <a:t>3.</a:t>
            </a:r>
            <a:r>
              <a:rPr lang="zh-TW" altLang="en-US" sz="1600" dirty="0">
                <a:latin typeface="微軟正黑體" panose="020B0604030504040204" pitchFamily="34" charset="-120"/>
                <a:ea typeface="微軟正黑體" panose="020B0604030504040204" pitchFamily="34" charset="-120"/>
                <a:cs typeface="微軟正黑體"/>
              </a:rPr>
              <a:t>天使投資組織、</a:t>
            </a:r>
            <a:r>
              <a:rPr lang="en-US" altLang="zh-TW" sz="1600" dirty="0">
                <a:latin typeface="微軟正黑體" panose="020B0604030504040204" pitchFamily="34" charset="-120"/>
                <a:ea typeface="微軟正黑體" panose="020B0604030504040204" pitchFamily="34" charset="-120"/>
                <a:cs typeface="微軟正黑體"/>
              </a:rPr>
              <a:t>4.</a:t>
            </a:r>
            <a:r>
              <a:rPr lang="zh-TW" altLang="en-US" sz="1600" dirty="0">
                <a:latin typeface="微軟正黑體" panose="020B0604030504040204" pitchFamily="34" charset="-120"/>
                <a:ea typeface="微軟正黑體" panose="020B0604030504040204" pitchFamily="34" charset="-120"/>
                <a:cs typeface="微軟正黑體"/>
              </a:rPr>
              <a:t>天使投資俱樂部、</a:t>
            </a:r>
            <a:r>
              <a:rPr lang="en-US" altLang="zh-TW" sz="1600" dirty="0">
                <a:latin typeface="微軟正黑體" panose="020B0604030504040204" pitchFamily="34" charset="-120"/>
                <a:ea typeface="微軟正黑體" panose="020B0604030504040204" pitchFamily="34" charset="-120"/>
                <a:cs typeface="微軟正黑體"/>
              </a:rPr>
              <a:t>5.</a:t>
            </a:r>
            <a:r>
              <a:rPr lang="zh-TW" altLang="en-US" sz="1600" dirty="0">
                <a:latin typeface="微軟正黑體" panose="020B0604030504040204" pitchFamily="34" charset="-120"/>
                <a:ea typeface="微軟正黑體" panose="020B0604030504040204" pitchFamily="34" charset="-120"/>
                <a:cs typeface="微軟正黑體"/>
              </a:rPr>
              <a:t>加速器或育成</a:t>
            </a:r>
            <a:r>
              <a:rPr lang="zh-TW" altLang="en-US" sz="1600" dirty="0">
                <a:latin typeface="微軟正黑體" panose="020B0604030504040204" pitchFamily="34" charset="-120"/>
                <a:cs typeface="微軟正黑體"/>
              </a:rPr>
              <a:t>中心、</a:t>
            </a:r>
            <a:r>
              <a:rPr lang="en-US" altLang="zh-TW" sz="1600" dirty="0">
                <a:latin typeface="微軟正黑體" panose="020B0604030504040204" pitchFamily="34" charset="-120"/>
                <a:ea typeface="微軟正黑體" panose="020B0604030504040204" pitchFamily="34" charset="-120"/>
                <a:cs typeface="微軟正黑體"/>
              </a:rPr>
              <a:t>6.</a:t>
            </a:r>
            <a:r>
              <a:rPr lang="zh-TW" altLang="en-US" sz="1600" dirty="0">
                <a:latin typeface="微軟正黑體" panose="020B0604030504040204" pitchFamily="34" charset="-120"/>
                <a:ea typeface="微軟正黑體" panose="020B0604030504040204" pitchFamily="34" charset="-120"/>
                <a:cs typeface="微軟正黑體"/>
              </a:rPr>
              <a:t>其他類型投資人</a:t>
            </a:r>
            <a:r>
              <a:rPr lang="en-US" altLang="zh-TW" sz="1600" dirty="0">
                <a:latin typeface="微軟正黑體" panose="020B0604030504040204" pitchFamily="34" charset="-120"/>
                <a:ea typeface="微軟正黑體" panose="020B0604030504040204" pitchFamily="34" charset="-120"/>
                <a:cs typeface="微軟正黑體"/>
              </a:rPr>
              <a:t>(</a:t>
            </a:r>
            <a:r>
              <a:rPr lang="zh-TW" altLang="en-US" sz="1600" dirty="0">
                <a:latin typeface="微軟正黑體" panose="020B0604030504040204" pitchFamily="34" charset="-120"/>
                <a:ea typeface="微軟正黑體" panose="020B0604030504040204" pitchFamily="34" charset="-120"/>
                <a:cs typeface="微軟正黑體"/>
              </a:rPr>
              <a:t>資歷須符合</a:t>
            </a:r>
            <a:r>
              <a:rPr lang="en-US" altLang="zh-TW" sz="1600" dirty="0">
                <a:latin typeface="微軟正黑體" panose="020B0604030504040204" pitchFamily="34" charset="-120"/>
                <a:ea typeface="微軟正黑體" panose="020B0604030504040204" pitchFamily="34" charset="-120"/>
                <a:cs typeface="微軟正黑體"/>
              </a:rPr>
              <a:t>)</a:t>
            </a:r>
            <a:endParaRPr lang="zh-TW" altLang="en-US" sz="1600" dirty="0">
              <a:latin typeface="微軟正黑體" panose="020B0604030504040204" pitchFamily="34" charset="-120"/>
              <a:ea typeface="微軟正黑體" panose="020B0604030504040204" pitchFamily="34" charset="-120"/>
              <a:cs typeface="微軟正黑體"/>
            </a:endParaRPr>
          </a:p>
        </p:txBody>
      </p:sp>
      <p:sp>
        <p:nvSpPr>
          <p:cNvPr id="41" name="矩形圖說文字 40"/>
          <p:cNvSpPr/>
          <p:nvPr/>
        </p:nvSpPr>
        <p:spPr>
          <a:xfrm>
            <a:off x="341967" y="4286469"/>
            <a:ext cx="7926695" cy="1382854"/>
          </a:xfrm>
          <a:prstGeom prst="wedgeRectCallout">
            <a:avLst>
              <a:gd name="adj1" fmla="val 38723"/>
              <a:gd name="adj2" fmla="val -110963"/>
            </a:avLst>
          </a:prstGeom>
          <a:solidFill>
            <a:srgbClr val="FFC000">
              <a:alpha val="2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nSpc>
                <a:spcPct val="150000"/>
              </a:lnSpc>
              <a:spcAft>
                <a:spcPts val="600"/>
              </a:spcAft>
              <a:tabLst>
                <a:tab pos="355600" algn="l"/>
                <a:tab pos="356235" algn="l"/>
              </a:tabLst>
            </a:pPr>
            <a:r>
              <a:rPr lang="en-US" altLang="zh-TW" sz="2000" b="1"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申請</a:t>
            </a:r>
            <a:r>
              <a:rPr lang="zh-TW" altLang="en-US" sz="2000" b="1" dirty="0">
                <a:solidFill>
                  <a:srgbClr val="0000FF"/>
                </a:solidFill>
                <a:latin typeface="微軟正黑體" panose="020B0604030504040204" pitchFamily="34" charset="-120"/>
                <a:ea typeface="微軟正黑體" panose="020B0604030504040204" pitchFamily="34" charset="-120"/>
                <a:cs typeface="微軟正黑體"/>
              </a:rPr>
              <a:t>拔尖案</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，需加附</a:t>
            </a:r>
            <a:r>
              <a:rPr lang="zh-TW" altLang="en-US" sz="2000" b="1" u="sng" dirty="0">
                <a:solidFill>
                  <a:srgbClr val="0000FF"/>
                </a:solidFill>
                <a:latin typeface="微軟正黑體" panose="020B0604030504040204" pitchFamily="34" charset="-120"/>
                <a:ea typeface="微軟正黑體" panose="020B0604030504040204" pitchFamily="34" charset="-120"/>
                <a:cs typeface="微軟正黑體"/>
              </a:rPr>
              <a:t>投資方評估報告</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b="1" u="sng" dirty="0">
                <a:solidFill>
                  <a:srgbClr val="0000FF"/>
                </a:solidFill>
                <a:latin typeface="微軟正黑體" panose="020B0604030504040204" pitchFamily="34" charset="-120"/>
                <a:ea typeface="微軟正黑體" panose="020B0604030504040204" pitchFamily="34" charset="-120"/>
              </a:rPr>
              <a:t>未來衍生</a:t>
            </a:r>
            <a:r>
              <a:rPr lang="zh-TW" altLang="en-US" sz="2000" b="1" u="sng" dirty="0">
                <a:solidFill>
                  <a:srgbClr val="0000FF"/>
                </a:solidFill>
                <a:latin typeface="微軟正黑體" panose="020B0604030504040204" pitchFamily="34" charset="-120"/>
                <a:ea typeface="微軟正黑體" panose="020B0604030504040204" pitchFamily="34" charset="-120"/>
                <a:cs typeface="微軟正黑體"/>
              </a:rPr>
              <a:t>新創公司</a:t>
            </a:r>
            <a:r>
              <a:rPr lang="en-US" altLang="zh-TW" sz="2000" b="1" u="sng" dirty="0">
                <a:solidFill>
                  <a:srgbClr val="0000FF"/>
                </a:solidFill>
                <a:latin typeface="微軟正黑體" panose="020B0604030504040204" pitchFamily="34" charset="-120"/>
                <a:ea typeface="微軟正黑體" panose="020B0604030504040204" pitchFamily="34" charset="-120"/>
                <a:cs typeface="微軟正黑體"/>
              </a:rPr>
              <a:t>CEO/COO</a:t>
            </a:r>
            <a:r>
              <a:rPr lang="zh-TW" altLang="en-US" sz="2000" b="1" u="sng" dirty="0">
                <a:solidFill>
                  <a:srgbClr val="0000FF"/>
                </a:solidFill>
                <a:latin typeface="微軟正黑體" panose="020B0604030504040204" pitchFamily="34" charset="-120"/>
                <a:ea typeface="微軟正黑體" panose="020B0604030504040204" pitchFamily="34" charset="-120"/>
                <a:cs typeface="微軟正黑體"/>
              </a:rPr>
              <a:t>人選簡歷</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b="1" dirty="0">
                <a:solidFill>
                  <a:srgbClr val="C00000"/>
                </a:solidFill>
                <a:latin typeface="微軟正黑體" panose="020B0604030504040204" pitchFamily="34" charset="-120"/>
                <a:ea typeface="微軟正黑體" panose="020B0604030504040204" pitchFamily="34" charset="-120"/>
                <a:cs typeface="微軟正黑體"/>
              </a:rPr>
              <a:t> </a:t>
            </a:r>
            <a:r>
              <a:rPr lang="zh-TW" altLang="zh-TW" sz="2000" b="1" u="sng" dirty="0">
                <a:solidFill>
                  <a:srgbClr val="C00000"/>
                </a:solidFill>
                <a:latin typeface="微軟正黑體" panose="020B0604030504040204" pitchFamily="34" charset="-120"/>
                <a:ea typeface="微軟正黑體" panose="020B0604030504040204" pitchFamily="34" charset="-120"/>
                <a:cs typeface="微軟正黑體"/>
              </a:rPr>
              <a:t>創業所需運用智財權已向執行機構提出技術作價申請之證明文件及智財</a:t>
            </a:r>
            <a:r>
              <a:rPr lang="zh-TW" altLang="zh-TW" sz="2000" b="1" u="sng" dirty="0" smtClean="0">
                <a:solidFill>
                  <a:srgbClr val="C00000"/>
                </a:solidFill>
                <a:latin typeface="微軟正黑體" panose="020B0604030504040204" pitchFamily="34" charset="-120"/>
                <a:ea typeface="微軟正黑體" panose="020B0604030504040204" pitchFamily="34" charset="-120"/>
                <a:cs typeface="微軟正黑體"/>
              </a:rPr>
              <a:t>清單</a:t>
            </a:r>
            <a:endParaRPr lang="en-US" altLang="zh-TW" sz="2000" b="1" u="sng" dirty="0">
              <a:solidFill>
                <a:srgbClr val="C00000"/>
              </a:solidFill>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308816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1195328"/>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7" name="object 7"/>
          <p:cNvSpPr/>
          <p:nvPr/>
        </p:nvSpPr>
        <p:spPr>
          <a:xfrm>
            <a:off x="429731" y="708330"/>
            <a:ext cx="2289810" cy="62865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419099" y="1317640"/>
            <a:ext cx="11353801" cy="3969035"/>
          </a:xfrm>
          <a:prstGeom prst="rect">
            <a:avLst/>
          </a:prstGeom>
        </p:spPr>
        <p:txBody>
          <a:bodyPr vert="horz" wrap="square" lIns="0" tIns="135890" rIns="0" bIns="0" rtlCol="0">
            <a:spAutoFit/>
          </a:bodyPr>
          <a:lstStyle/>
          <a:p>
            <a:pPr marL="342000" marR="123825" indent="-342900">
              <a:spcBef>
                <a:spcPts val="600"/>
              </a:spcBef>
              <a:buFont typeface="+mj-lt"/>
              <a:buAutoNum type="arabicPeriod"/>
            </a:pPr>
            <a:r>
              <a:rPr lang="zh-TW" altLang="zh-TW" sz="2600" spc="-5" dirty="0">
                <a:latin typeface="微軟正黑體" panose="020B0604030504040204" pitchFamily="34" charset="-120"/>
                <a:ea typeface="微軟正黑體" panose="020B0604030504040204" pitchFamily="34" charset="-120"/>
                <a:cs typeface="微軟正黑體"/>
              </a:rPr>
              <a:t>各科</a:t>
            </a:r>
            <a:r>
              <a:rPr lang="zh-TW" altLang="zh-TW" sz="2600" spc="-5" dirty="0" smtClean="0">
                <a:latin typeface="微軟正黑體" panose="020B0604030504040204" pitchFamily="34" charset="-120"/>
                <a:ea typeface="微軟正黑體" panose="020B0604030504040204" pitchFamily="34" charset="-120"/>
                <a:cs typeface="微軟正黑體"/>
              </a:rPr>
              <a:t>研</a:t>
            </a:r>
            <a:r>
              <a:rPr lang="zh-TW" altLang="en-US" sz="2600" spc="-5" dirty="0" smtClean="0">
                <a:latin typeface="微軟正黑體" panose="020B0604030504040204" pitchFamily="34" charset="-120"/>
                <a:ea typeface="微軟正黑體" panose="020B0604030504040204" pitchFamily="34" charset="-120"/>
                <a:cs typeface="微軟正黑體"/>
              </a:rPr>
              <a:t>成果</a:t>
            </a:r>
            <a:r>
              <a:rPr lang="zh-TW" altLang="zh-TW" sz="2600" spc="-5" dirty="0" smtClean="0">
                <a:latin typeface="微軟正黑體" panose="020B0604030504040204" pitchFamily="34" charset="-120"/>
                <a:ea typeface="微軟正黑體" panose="020B0604030504040204" pitchFamily="34" charset="-120"/>
                <a:cs typeface="微軟正黑體"/>
              </a:rPr>
              <a:t>產業</a:t>
            </a:r>
            <a:r>
              <a:rPr lang="zh-TW" altLang="zh-TW" sz="2600" spc="-5" dirty="0">
                <a:latin typeface="微軟正黑體" panose="020B0604030504040204" pitchFamily="34" charset="-120"/>
                <a:ea typeface="微軟正黑體" panose="020B0604030504040204" pitchFamily="34" charset="-120"/>
                <a:cs typeface="微軟正黑體"/>
              </a:rPr>
              <a:t>化平台於送件申請前，應請個案執行機構：</a:t>
            </a:r>
            <a:endParaRPr lang="en-US" altLang="zh-TW" sz="2600" spc="-5" dirty="0">
              <a:latin typeface="微軟正黑體" panose="020B0604030504040204" pitchFamily="34" charset="-120"/>
              <a:ea typeface="微軟正黑體" panose="020B0604030504040204" pitchFamily="34" charset="-120"/>
              <a:cs typeface="微軟正黑體"/>
            </a:endParaRPr>
          </a:p>
          <a:p>
            <a:pPr marL="799200" marR="123825" lvl="1" indent="-342900">
              <a:spcBef>
                <a:spcPts val="600"/>
              </a:spcBef>
              <a:buFont typeface="+mj-lt"/>
              <a:buAutoNum type="arabicParenR"/>
            </a:pPr>
            <a:r>
              <a:rPr lang="zh-TW" altLang="zh-TW" sz="2200" dirty="0">
                <a:latin typeface="微軟正黑體" panose="020B0604030504040204" pitchFamily="34" charset="-120"/>
                <a:ea typeface="微軟正黑體" panose="020B0604030504040204" pitchFamily="34" charset="-120"/>
              </a:rPr>
              <a:t>完成內部技術作價流程圖及相關衍生新創法規之公告。</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marL="799200" marR="123825" lvl="1" indent="-342900">
              <a:spcBef>
                <a:spcPts val="600"/>
              </a:spcBef>
              <a:buFont typeface="+mj-lt"/>
              <a:buAutoNum type="arabicParen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若有智財共有或運用他人之情形，應取得通過補助個案需運用智財權所有發明人之權益分配協議，及共有單位或他人之智財協議</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包含同意由執行機構統籌處理技術作價、在執行機構技術股分配比例內約定雙方技術股占比等</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，並提出證明文件，於個案出場時依前揭協議進行技術股分配事宜。</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marL="799200" marR="123825" lvl="1" indent="-342900">
              <a:spcBef>
                <a:spcPts val="600"/>
              </a:spcBef>
              <a:buFont typeface="+mj-lt"/>
              <a:buAutoNum type="arabicParenR"/>
            </a:pPr>
            <a:r>
              <a:rPr lang="zh-TW"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若主持人已有衍生新創公司成立或已有技術移轉至其他公司，請釐清本次申請技術與該公司或被移轉技術間之關連性及權利義務關係。</a:t>
            </a:r>
            <a:endPar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799200" marR="123825" lvl="1" indent="-342900">
              <a:spcBef>
                <a:spcPts val="600"/>
              </a:spcBef>
              <a:buFont typeface="+mj-lt"/>
              <a:buAutoNum type="arabicParenR"/>
            </a:pP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R="123825" algn="just">
              <a:spcBef>
                <a:spcPts val="600"/>
              </a:spcBef>
            </a:pPr>
            <a:endParaRPr lang="en-US" altLang="zh-TW" sz="2400" spc="-5" dirty="0">
              <a:latin typeface="微軟正黑體" panose="020B0604030504040204" pitchFamily="34" charset="-120"/>
              <a:ea typeface="微軟正黑體" panose="020B0604030504040204" pitchFamily="34" charset="-120"/>
              <a:cs typeface="微軟正黑體"/>
            </a:endParaRPr>
          </a:p>
        </p:txBody>
      </p:sp>
      <p:sp>
        <p:nvSpPr>
          <p:cNvPr id="11" name="object 3">
            <a:extLst>
              <a:ext uri="{FF2B5EF4-FFF2-40B4-BE49-F238E27FC236}">
                <a16:creationId xmlns:a16="http://schemas.microsoft.com/office/drawing/2014/main" id="{76E3B0FA-58B3-4B2F-B272-2006E6BB3C5D}"/>
              </a:ext>
            </a:extLst>
          </p:cNvPr>
          <p:cNvSpPr/>
          <p:nvPr/>
        </p:nvSpPr>
        <p:spPr>
          <a:xfrm>
            <a:off x="188721" y="1108830"/>
            <a:ext cx="11774680" cy="5572897"/>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2" name="object 15"/>
          <p:cNvSpPr txBox="1"/>
          <p:nvPr/>
        </p:nvSpPr>
        <p:spPr>
          <a:xfrm>
            <a:off x="693244" y="603582"/>
            <a:ext cx="10889156" cy="484748"/>
          </a:xfrm>
          <a:prstGeom prst="rect">
            <a:avLst/>
          </a:prstGeom>
        </p:spPr>
        <p:txBody>
          <a:bodyPr vert="horz" wrap="square" lIns="0" tIns="175260" rIns="0" bIns="0" rtlCol="0">
            <a:spAutoFit/>
          </a:bodyPr>
          <a:lstStyle/>
          <a:p>
            <a:pPr marL="53340">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其它注意事項</a:t>
            </a:r>
            <a:endParaRPr sz="2000" dirty="0">
              <a:latin typeface="微軟正黑體" panose="020B0604030504040204" pitchFamily="34" charset="-120"/>
              <a:ea typeface="微軟正黑體" panose="020B0604030504040204" pitchFamily="34" charset="-120"/>
              <a:cs typeface="微軟正黑體"/>
            </a:endParaRPr>
          </a:p>
        </p:txBody>
      </p:sp>
      <p:sp>
        <p:nvSpPr>
          <p:cNvPr id="14" name="投影片編號版面配置區 4">
            <a:extLst>
              <a:ext uri="{FF2B5EF4-FFF2-40B4-BE49-F238E27FC236}">
                <a16:creationId xmlns:a16="http://schemas.microsoft.com/office/drawing/2014/main" id="{F90C96C3-F27F-481A-826F-18A77BD0A828}"/>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11</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243A6437-0F3B-93FC-D0D7-D73325364F2B}"/>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smtClean="0">
                <a:latin typeface="微軟正黑體" panose="020B0604030504040204" pitchFamily="34" charset="-120"/>
                <a:ea typeface="微軟正黑體" panose="020B0604030504040204" pitchFamily="34" charset="-120"/>
              </a:rPr>
              <a:t>(5/9)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252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1249120"/>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7" name="object 7"/>
          <p:cNvSpPr/>
          <p:nvPr/>
        </p:nvSpPr>
        <p:spPr>
          <a:xfrm>
            <a:off x="429731" y="708330"/>
            <a:ext cx="2289810" cy="62865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419099" y="1075375"/>
            <a:ext cx="11358771" cy="5858783"/>
          </a:xfrm>
          <a:prstGeom prst="rect">
            <a:avLst/>
          </a:prstGeom>
        </p:spPr>
        <p:txBody>
          <a:bodyPr vert="horz" wrap="square" lIns="0" tIns="135890" rIns="0" bIns="0" rtlCol="0">
            <a:spAutoFit/>
          </a:bodyPr>
          <a:lstStyle/>
          <a:p>
            <a:pPr marL="342000" marR="123825" indent="-342000" algn="just">
              <a:spcBef>
                <a:spcPts val="600"/>
              </a:spcBef>
              <a:buFont typeface="+mj-lt"/>
              <a:buAutoNum type="arabicPeriod" startAt="2"/>
            </a:pPr>
            <a:r>
              <a:rPr lang="zh-TW" altLang="zh-TW" sz="2400" spc="-5" dirty="0">
                <a:latin typeface="微軟正黑體" panose="020B0604030504040204" pitchFamily="34" charset="-120"/>
                <a:ea typeface="微軟正黑體" panose="020B0604030504040204" pitchFamily="34" charset="-120"/>
                <a:cs typeface="微軟正黑體"/>
              </a:rPr>
              <a:t>經審查獲補助之科創計畫個案於成立衍生新創公司時，執行機構需配合下列原則進行技術作價程序</a:t>
            </a:r>
            <a:r>
              <a:rPr lang="zh-TW" altLang="zh-TW" sz="2400" dirty="0">
                <a:latin typeface="微軟正黑體" panose="020B0604030504040204" pitchFamily="34" charset="-120"/>
                <a:ea typeface="微軟正黑體" panose="020B0604030504040204" pitchFamily="34" charset="-120"/>
                <a:cs typeface="微軟正黑體"/>
              </a:rPr>
              <a:t>：</a:t>
            </a:r>
            <a:endParaRPr lang="en-US" altLang="zh-TW" sz="2400" dirty="0">
              <a:latin typeface="微軟正黑體" panose="020B0604030504040204" pitchFamily="34" charset="-120"/>
              <a:ea typeface="微軟正黑體" panose="020B0604030504040204" pitchFamily="34" charset="-120"/>
              <a:cs typeface="微軟正黑體"/>
            </a:endParaRPr>
          </a:p>
          <a:p>
            <a:pPr marL="914400" lvl="1" indent="-457200" algn="just">
              <a:spcBef>
                <a:spcPts val="600"/>
              </a:spcBef>
              <a:buFont typeface="+mj-lt"/>
              <a:buAutoNum type="arabicParenR"/>
            </a:pPr>
            <a:r>
              <a:rPr lang="zh-TW" altLang="zh-TW" sz="2000" b="1" dirty="0">
                <a:solidFill>
                  <a:srgbClr val="FF0000"/>
                </a:solidFill>
                <a:latin typeface="微軟正黑體" panose="020B0604030504040204" pitchFamily="34" charset="-120"/>
                <a:ea typeface="微軟正黑體" panose="020B0604030504040204" pitchFamily="34" charset="-120"/>
              </a:rPr>
              <a:t>進行授權條件確認前之相關審查階段時，須提供相關審議及授權條件之文件予計畫辦公室檢視。</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914400" lvl="1" indent="-457200" algn="just">
              <a:buFont typeface="+mj-lt"/>
              <a:buAutoNum type="arabicParenR"/>
            </a:pPr>
            <a:r>
              <a:rPr lang="zh-TW" altLang="zh-TW" sz="2000" dirty="0">
                <a:latin typeface="微軟正黑體" panose="020B0604030504040204" pitchFamily="34" charset="-120"/>
                <a:ea typeface="微軟正黑體" panose="020B0604030504040204" pitchFamily="34" charset="-120"/>
                <a:cs typeface="微軟正黑體"/>
              </a:rPr>
              <a:t>於審查規定期程內完成授權條件之確認</a:t>
            </a:r>
            <a:r>
              <a:rPr lang="en-US" altLang="zh-TW" sz="2000" dirty="0">
                <a:latin typeface="微軟正黑體" panose="020B0604030504040204" pitchFamily="34" charset="-120"/>
                <a:ea typeface="微軟正黑體" panose="020B0604030504040204" pitchFamily="34" charset="-120"/>
                <a:cs typeface="微軟正黑體"/>
              </a:rPr>
              <a:t>(</a:t>
            </a:r>
            <a:r>
              <a:rPr lang="zh-TW" altLang="zh-TW" sz="2000" dirty="0">
                <a:latin typeface="微軟正黑體" panose="020B0604030504040204" pitchFamily="34" charset="-120"/>
                <a:ea typeface="微軟正黑體" panose="020B0604030504040204" pitchFamily="34" charset="-120"/>
                <a:cs typeface="微軟正黑體"/>
              </a:rPr>
              <a:t>包含創業所需智財授權</a:t>
            </a:r>
            <a:r>
              <a:rPr lang="en-US" altLang="zh-TW" sz="2000" dirty="0">
                <a:latin typeface="微軟正黑體" panose="020B0604030504040204" pitchFamily="34" charset="-120"/>
                <a:ea typeface="微軟正黑體" panose="020B0604030504040204" pitchFamily="34" charset="-120"/>
                <a:cs typeface="微軟正黑體"/>
              </a:rPr>
              <a:t>/</a:t>
            </a:r>
            <a:r>
              <a:rPr lang="zh-TW" altLang="zh-TW" sz="2000" dirty="0">
                <a:latin typeface="微軟正黑體" panose="020B0604030504040204" pitchFamily="34" charset="-120"/>
                <a:ea typeface="微軟正黑體" panose="020B0604030504040204" pitchFamily="34" charset="-120"/>
                <a:cs typeface="微軟正黑體"/>
              </a:rPr>
              <a:t>再授權範圍與條件、執行機構及團隊技術股分配比例、未來人員借調及兼職事宜、原則不占新創公司董監事席次等，並符合本</a:t>
            </a:r>
            <a:r>
              <a:rPr lang="zh-TW" altLang="en-US" sz="2000" dirty="0">
                <a:latin typeface="微軟正黑體" panose="020B0604030504040204" pitchFamily="34" charset="-120"/>
                <a:ea typeface="微軟正黑體" panose="020B0604030504040204" pitchFamily="34" charset="-120"/>
                <a:cs typeface="微軟正黑體"/>
              </a:rPr>
              <a:t>會</a:t>
            </a:r>
            <a:r>
              <a:rPr lang="zh-TW" altLang="zh-TW" sz="2000" dirty="0">
                <a:latin typeface="微軟正黑體" panose="020B0604030504040204" pitchFamily="34" charset="-120"/>
                <a:ea typeface="微軟正黑體" panose="020B0604030504040204" pitchFamily="34" charset="-120"/>
                <a:cs typeface="微軟正黑體"/>
              </a:rPr>
              <a:t>相關規定與分配原則</a:t>
            </a:r>
            <a:r>
              <a:rPr lang="en-US" altLang="zh-TW" sz="2000" dirty="0">
                <a:latin typeface="微軟正黑體" panose="020B0604030504040204" pitchFamily="34" charset="-120"/>
                <a:ea typeface="微軟正黑體" panose="020B0604030504040204" pitchFamily="34" charset="-120"/>
                <a:cs typeface="微軟正黑體"/>
              </a:rPr>
              <a:t>)</a:t>
            </a:r>
            <a:r>
              <a:rPr lang="zh-TW" altLang="zh-TW" sz="2000" dirty="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並</a:t>
            </a:r>
            <a:r>
              <a:rPr lang="zh-TW" altLang="zh-TW" sz="2000" dirty="0">
                <a:latin typeface="微軟正黑體" panose="020B0604030504040204" pitchFamily="34" charset="-120"/>
                <a:ea typeface="微軟正黑體" panose="020B0604030504040204" pitchFamily="34" charset="-120"/>
                <a:cs typeface="微軟正黑體"/>
              </a:rPr>
              <a:t>提出相關證明文件。</a:t>
            </a:r>
          </a:p>
          <a:p>
            <a:pPr marL="914400" lvl="1" indent="-457200" algn="just">
              <a:buFont typeface="+mj-lt"/>
              <a:buAutoNum type="arabicParenR"/>
            </a:pPr>
            <a:r>
              <a:rPr lang="zh-TW" altLang="en-US" sz="2000" dirty="0" smtClean="0">
                <a:latin typeface="微軟正黑體" panose="020B0604030504040204" pitchFamily="34" charset="-120"/>
                <a:ea typeface="微軟正黑體" panose="020B0604030504040204" pitchFamily="34" charset="-120"/>
                <a:cs typeface="微軟正黑體"/>
              </a:rPr>
              <a:t>科</a:t>
            </a:r>
            <a:r>
              <a:rPr lang="zh-TW" altLang="en-US" sz="2000" dirty="0">
                <a:latin typeface="微軟正黑體" panose="020B0604030504040204" pitchFamily="34" charset="-120"/>
                <a:ea typeface="微軟正黑體" panose="020B0604030504040204" pitchFamily="34" charset="-120"/>
                <a:cs typeface="微軟正黑體"/>
              </a:rPr>
              <a:t>創團隊所屬執行機構技術股分配，以技術作價投資新創公司時，取得之技術股股份總數</a:t>
            </a:r>
            <a:r>
              <a:rPr lang="zh-TW" altLang="en-US" sz="2000" dirty="0" smtClean="0">
                <a:latin typeface="微軟正黑體" panose="020B0604030504040204" pitchFamily="34" charset="-120"/>
                <a:ea typeface="微軟正黑體" panose="020B0604030504040204" pitchFamily="34" charset="-120"/>
                <a:cs typeface="微軟正黑體"/>
              </a:rPr>
              <a:t>之</a:t>
            </a:r>
            <a:r>
              <a:rPr lang="en-US" altLang="zh-TW" sz="2000" dirty="0" smtClean="0">
                <a:latin typeface="微軟正黑體" panose="020B0604030504040204" pitchFamily="34" charset="-120"/>
                <a:ea typeface="微軟正黑體" panose="020B0604030504040204" pitchFamily="34" charset="-120"/>
                <a:cs typeface="微軟正黑體"/>
              </a:rPr>
              <a:t>6%</a:t>
            </a:r>
            <a:r>
              <a:rPr lang="zh-TW" altLang="en-US" sz="2000" dirty="0" smtClean="0">
                <a:latin typeface="微軟正黑體" panose="020B0604030504040204" pitchFamily="34" charset="-120"/>
                <a:ea typeface="微軟正黑體" panose="020B0604030504040204" pitchFamily="34" charset="-120"/>
                <a:cs typeface="微軟正黑體"/>
              </a:rPr>
              <a:t>為</a:t>
            </a:r>
            <a:r>
              <a:rPr lang="zh-TW" altLang="en-US" sz="2000" dirty="0">
                <a:latin typeface="微軟正黑體" panose="020B0604030504040204" pitchFamily="34" charset="-120"/>
                <a:ea typeface="微軟正黑體" panose="020B0604030504040204" pitchFamily="34" charset="-120"/>
                <a:cs typeface="微軟正黑體"/>
              </a:rPr>
              <a:t>原則。但提供個案所需客製化輔導服務者，取得之技術股股份，得敘明相關輔導內容與規劃，經本會同意後，最高得占技術股股份總數</a:t>
            </a:r>
            <a:r>
              <a:rPr lang="zh-TW" altLang="en-US" sz="2000" dirty="0" smtClean="0">
                <a:latin typeface="微軟正黑體" panose="020B0604030504040204" pitchFamily="34" charset="-120"/>
                <a:ea typeface="微軟正黑體" panose="020B0604030504040204" pitchFamily="34" charset="-120"/>
                <a:cs typeface="微軟正黑體"/>
              </a:rPr>
              <a:t>之</a:t>
            </a:r>
            <a:r>
              <a:rPr lang="en-US" altLang="zh-TW" sz="2000" dirty="0" smtClean="0">
                <a:latin typeface="微軟正黑體" panose="020B0604030504040204" pitchFamily="34" charset="-120"/>
                <a:ea typeface="微軟正黑體" panose="020B0604030504040204" pitchFamily="34" charset="-120"/>
                <a:cs typeface="微軟正黑體"/>
              </a:rPr>
              <a:t>16%</a:t>
            </a:r>
            <a:r>
              <a:rPr lang="zh-TW" altLang="en-US" sz="2000" dirty="0" smtClean="0">
                <a:latin typeface="微軟正黑體" panose="020B0604030504040204" pitchFamily="34" charset="-120"/>
                <a:ea typeface="微軟正黑體" panose="020B0604030504040204" pitchFamily="34" charset="-120"/>
                <a:cs typeface="微軟正黑體"/>
              </a:rPr>
              <a:t>。</a:t>
            </a:r>
            <a:endParaRPr lang="en-US" altLang="zh-TW" sz="2000" dirty="0" smtClean="0">
              <a:latin typeface="微軟正黑體" panose="020B0604030504040204" pitchFamily="34" charset="-120"/>
              <a:ea typeface="微軟正黑體" panose="020B0604030504040204" pitchFamily="34" charset="-120"/>
              <a:cs typeface="微軟正黑體"/>
            </a:endParaRPr>
          </a:p>
          <a:p>
            <a:pPr marL="914400" lvl="1" indent="-457200" algn="just">
              <a:buFont typeface="+mj-lt"/>
              <a:buAutoNum type="arabicParenR"/>
            </a:pPr>
            <a:r>
              <a:rPr lang="zh-TW" altLang="zh-TW" sz="2000" dirty="0" smtClean="0">
                <a:latin typeface="微軟正黑體" panose="020B0604030504040204" pitchFamily="34" charset="-120"/>
                <a:ea typeface="微軟正黑體" panose="020B0604030504040204" pitchFamily="34" charset="-120"/>
                <a:cs typeface="微軟正黑體"/>
              </a:rPr>
              <a:t>執行</a:t>
            </a:r>
            <a:r>
              <a:rPr lang="zh-TW" altLang="zh-TW" sz="2000" dirty="0">
                <a:latin typeface="微軟正黑體" panose="020B0604030504040204" pitchFamily="34" charset="-120"/>
                <a:ea typeface="微軟正黑體" panose="020B0604030504040204" pitchFamily="34" charset="-120"/>
                <a:cs typeface="微軟正黑體"/>
              </a:rPr>
              <a:t>機構應配合於審查規定期程內，依簽約擷取條件、經費撥款或增訂查核點等管考程序，完成</a:t>
            </a:r>
            <a:r>
              <a:rPr lang="zh-TW" altLang="zh-TW" sz="2000" b="1" dirty="0">
                <a:solidFill>
                  <a:srgbClr val="FF0000"/>
                </a:solidFill>
                <a:latin typeface="微軟正黑體" panose="020B0604030504040204" pitchFamily="34" charset="-120"/>
                <a:ea typeface="微軟正黑體" panose="020B0604030504040204" pitchFamily="34" charset="-120"/>
                <a:cs typeface="微軟正黑體"/>
              </a:rPr>
              <a:t>「科創計畫衍生新創協議書」</a:t>
            </a:r>
            <a:r>
              <a:rPr lang="zh-TW" altLang="zh-TW" sz="2000" dirty="0">
                <a:latin typeface="微軟正黑體" panose="020B0604030504040204" pitchFamily="34" charset="-120"/>
                <a:ea typeface="微軟正黑體" panose="020B0604030504040204" pitchFamily="34" charset="-120"/>
                <a:cs typeface="微軟正黑體"/>
              </a:rPr>
              <a:t>之簽署，並提出證明文件。</a:t>
            </a:r>
            <a:endParaRPr lang="en-US" altLang="zh-TW" sz="2000" dirty="0">
              <a:latin typeface="微軟正黑體" panose="020B0604030504040204" pitchFamily="34" charset="-120"/>
              <a:ea typeface="微軟正黑體" panose="020B0604030504040204" pitchFamily="34" charset="-120"/>
              <a:cs typeface="微軟正黑體"/>
            </a:endParaRPr>
          </a:p>
          <a:p>
            <a:pPr marL="342000" marR="123825" indent="-342000" algn="just">
              <a:lnSpc>
                <a:spcPct val="120000"/>
              </a:lnSpc>
              <a:spcBef>
                <a:spcPts val="600"/>
              </a:spcBef>
              <a:buFont typeface="+mj-lt"/>
              <a:buAutoNum type="arabicPeriod" startAt="3"/>
            </a:pPr>
            <a:r>
              <a:rPr lang="zh-TW" altLang="en-US" sz="2400" spc="-5" dirty="0">
                <a:latin typeface="微軟正黑體" panose="020B0604030504040204" pitchFamily="34" charset="-120"/>
                <a:ea typeface="微軟正黑體" panose="020B0604030504040204" pitchFamily="34" charset="-120"/>
              </a:rPr>
              <a:t>個案規劃運用於創業之技術，須為可經驗證其創新應用可行性之研發成果。</a:t>
            </a:r>
            <a:endParaRPr lang="en-US" altLang="zh-TW" sz="2400" spc="-5" dirty="0">
              <a:latin typeface="微軟正黑體" panose="020B0604030504040204" pitchFamily="34" charset="-120"/>
              <a:ea typeface="微軟正黑體" panose="020B0604030504040204" pitchFamily="34" charset="-120"/>
            </a:endParaRPr>
          </a:p>
          <a:p>
            <a:pPr marL="342000" marR="123825" indent="-342000" algn="just">
              <a:lnSpc>
                <a:spcPct val="120000"/>
              </a:lnSpc>
              <a:spcBef>
                <a:spcPts val="600"/>
              </a:spcBef>
              <a:buFont typeface="+mj-lt"/>
              <a:buAutoNum type="arabicPeriod" startAt="3"/>
            </a:pPr>
            <a:r>
              <a:rPr lang="zh-TW" altLang="zh-TW" sz="2400" spc="-5" dirty="0">
                <a:latin typeface="微軟正黑體" panose="020B0604030504040204" pitchFamily="34" charset="-120"/>
                <a:ea typeface="微軟正黑體" panose="020B0604030504040204" pitchFamily="34" charset="-120"/>
              </a:rPr>
              <a:t>創業所需之智財，若有共有或運用他人等樣態，須檢附已完成執行機構間簽署授權使用於申請本計畫之相關證明文件，若獲擷取，須於簽約前檢附個案需運用智財權所有發明人之權益分配協議，及共有單位或他人之智財協議。</a:t>
            </a:r>
            <a:endParaRPr lang="en-US" altLang="zh-TW" sz="2400" spc="-5" dirty="0">
              <a:latin typeface="微軟正黑體" panose="020B0604030504040204" pitchFamily="34" charset="-120"/>
              <a:ea typeface="微軟正黑體" panose="020B0604030504040204" pitchFamily="34" charset="-120"/>
            </a:endParaRPr>
          </a:p>
        </p:txBody>
      </p:sp>
      <p:sp>
        <p:nvSpPr>
          <p:cNvPr id="11" name="object 3">
            <a:extLst>
              <a:ext uri="{FF2B5EF4-FFF2-40B4-BE49-F238E27FC236}">
                <a16:creationId xmlns:a16="http://schemas.microsoft.com/office/drawing/2014/main" id="{76E3B0FA-58B3-4B2F-B272-2006E6BB3C5D}"/>
              </a:ext>
            </a:extLst>
          </p:cNvPr>
          <p:cNvSpPr/>
          <p:nvPr/>
        </p:nvSpPr>
        <p:spPr>
          <a:xfrm>
            <a:off x="89452" y="951140"/>
            <a:ext cx="11996531" cy="5871369"/>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2" name="object 15"/>
          <p:cNvSpPr txBox="1"/>
          <p:nvPr/>
        </p:nvSpPr>
        <p:spPr>
          <a:xfrm>
            <a:off x="693244" y="603582"/>
            <a:ext cx="10889156" cy="484748"/>
          </a:xfrm>
          <a:prstGeom prst="rect">
            <a:avLst/>
          </a:prstGeom>
        </p:spPr>
        <p:txBody>
          <a:bodyPr vert="horz" wrap="square" lIns="0" tIns="175260" rIns="0" bIns="0" rtlCol="0">
            <a:spAutoFit/>
          </a:bodyPr>
          <a:lstStyle/>
          <a:p>
            <a:pPr marL="53340">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其它注意事項</a:t>
            </a:r>
            <a:endParaRPr sz="2000" dirty="0">
              <a:latin typeface="微軟正黑體" panose="020B0604030504040204" pitchFamily="34" charset="-120"/>
              <a:ea typeface="微軟正黑體" panose="020B0604030504040204" pitchFamily="34" charset="-120"/>
              <a:cs typeface="微軟正黑體"/>
            </a:endParaRPr>
          </a:p>
        </p:txBody>
      </p:sp>
      <p:sp>
        <p:nvSpPr>
          <p:cNvPr id="14" name="投影片編號版面配置區 4">
            <a:extLst>
              <a:ext uri="{FF2B5EF4-FFF2-40B4-BE49-F238E27FC236}">
                <a16:creationId xmlns:a16="http://schemas.microsoft.com/office/drawing/2014/main" id="{F90C96C3-F27F-481A-826F-18A77BD0A828}"/>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12</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243A6437-0F3B-93FC-D0D7-D73325364F2B}"/>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smtClean="0">
                <a:latin typeface="微軟正黑體" panose="020B0604030504040204" pitchFamily="34" charset="-120"/>
                <a:ea typeface="微軟正黑體" panose="020B0604030504040204" pitchFamily="34" charset="-120"/>
              </a:rPr>
              <a:t>(6/9)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6692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3A83698-6AD3-4F7C-ABA5-D7E7804685BD}"/>
              </a:ext>
            </a:extLst>
          </p:cNvPr>
          <p:cNvSpPr>
            <a:spLocks noGrp="1"/>
          </p:cNvSpPr>
          <p:nvPr>
            <p:ph idx="1"/>
          </p:nvPr>
        </p:nvSpPr>
        <p:spPr>
          <a:xfrm>
            <a:off x="495483" y="1443140"/>
            <a:ext cx="11507797" cy="5325577"/>
          </a:xfrm>
        </p:spPr>
        <p:txBody>
          <a:bodyPr>
            <a:normAutofit/>
          </a:bodyPr>
          <a:lstStyle/>
          <a:p>
            <a:pPr marL="514350" marR="123825" indent="-514350" algn="just">
              <a:lnSpc>
                <a:spcPct val="120000"/>
              </a:lnSpc>
              <a:spcBef>
                <a:spcPts val="600"/>
              </a:spcBef>
              <a:buFont typeface="+mj-lt"/>
              <a:buAutoNum type="arabicPeriod" startAt="5"/>
            </a:pPr>
            <a:r>
              <a:rPr lang="zh-TW" altLang="en-US" sz="2600" dirty="0" smtClean="0">
                <a:cs typeface="微軟正黑體"/>
              </a:rPr>
              <a:t>未</a:t>
            </a:r>
            <a:r>
              <a:rPr lang="zh-TW" altLang="en-US" sz="2600" dirty="0">
                <a:cs typeface="微軟正黑體"/>
              </a:rPr>
              <a:t>獲推薦之個案，經審查委員認定為原創性之重大研發成果者，本計畫鼓勵後續再次申請，請「科</a:t>
            </a:r>
            <a:r>
              <a:rPr lang="zh-TW" altLang="en-US" sz="2600" dirty="0" smtClean="0">
                <a:cs typeface="微軟正黑體"/>
              </a:rPr>
              <a:t>研成果產業</a:t>
            </a:r>
            <a:r>
              <a:rPr lang="zh-TW" altLang="en-US" sz="2600" dirty="0">
                <a:cs typeface="微軟正黑體"/>
              </a:rPr>
              <a:t>化平台」依據審查意見持續輔導，亦可接續適當之相關創業資源</a:t>
            </a:r>
            <a:r>
              <a:rPr lang="zh-TW" altLang="zh-TW" sz="2600" dirty="0">
                <a:cs typeface="微軟正黑體"/>
              </a:rPr>
              <a:t>。</a:t>
            </a:r>
            <a:endParaRPr lang="en-US" altLang="zh-TW" sz="2600" dirty="0">
              <a:cs typeface="微軟正黑體"/>
            </a:endParaRPr>
          </a:p>
          <a:p>
            <a:pPr marL="342000" marR="123825" indent="-342000" algn="just">
              <a:lnSpc>
                <a:spcPct val="120000"/>
              </a:lnSpc>
              <a:spcBef>
                <a:spcPts val="600"/>
              </a:spcBef>
              <a:buFont typeface="+mj-lt"/>
              <a:buAutoNum type="arabicPeriod" startAt="5"/>
            </a:pPr>
            <a:r>
              <a:rPr lang="zh-TW" altLang="zh-TW" sz="2600" dirty="0"/>
              <a:t>申請經費請依國科會「補助科研創業計畫作業要點補助」第</a:t>
            </a:r>
            <a:r>
              <a:rPr lang="en-US" altLang="zh-TW" sz="2600" dirty="0"/>
              <a:t>6</a:t>
            </a:r>
            <a:r>
              <a:rPr lang="zh-TW" altLang="zh-TW" sz="2600" dirty="0"/>
              <a:t>點規定之補助項目及標準，做合理編列。補助項目經費之流用，均應事先報經本會同意。</a:t>
            </a:r>
          </a:p>
          <a:p>
            <a:pPr marL="971550" lvl="1" indent="-514350">
              <a:lnSpc>
                <a:spcPct val="120000"/>
              </a:lnSpc>
              <a:buFont typeface="+mj-lt"/>
              <a:buAutoNum type="arabicParenR"/>
            </a:pPr>
            <a:r>
              <a:rPr lang="zh-TW" altLang="zh-TW" sz="2200" dirty="0"/>
              <a:t>原則不予編列研究設備費，特案需求經審查例外同意編列。</a:t>
            </a:r>
          </a:p>
          <a:p>
            <a:pPr marL="971550" lvl="1" indent="-514350">
              <a:lnSpc>
                <a:spcPct val="120000"/>
              </a:lnSpc>
              <a:buFont typeface="+mj-lt"/>
              <a:buAutoNum type="arabicParenR"/>
            </a:pPr>
            <a:r>
              <a:rPr lang="zh-TW" altLang="zh-TW" sz="2200" dirty="0"/>
              <a:t>國外差旅費：限與本計畫商業發展有關之赴國外差旅費</a:t>
            </a:r>
            <a:r>
              <a:rPr lang="zh-TW" altLang="en-US" sz="2200" b="1" dirty="0">
                <a:solidFill>
                  <a:srgbClr val="FF0000"/>
                </a:solidFill>
              </a:rPr>
              <a:t>，相關國外差旅之規劃需列為計畫查核點項目。</a:t>
            </a:r>
            <a:endParaRPr lang="en-US" altLang="zh-TW" sz="2200" b="1" dirty="0">
              <a:solidFill>
                <a:srgbClr val="FF0000"/>
              </a:solidFill>
            </a:endParaRPr>
          </a:p>
          <a:p>
            <a:pPr marL="971550" lvl="1" indent="-514350">
              <a:lnSpc>
                <a:spcPct val="120000"/>
              </a:lnSpc>
              <a:buFont typeface="+mj-lt"/>
              <a:buAutoNum type="arabicParenR"/>
            </a:pPr>
            <a:r>
              <a:rPr lang="zh-TW" altLang="en-US" sz="2200" b="1" dirty="0">
                <a:solidFill>
                  <a:srgbClr val="FF0000"/>
                </a:solidFill>
                <a:cs typeface="微軟正黑體"/>
              </a:rPr>
              <a:t>計畫主持人執行本計畫，應依補助用途支用，並對各項支出所提出支用單據之支付事實真實性負責，如有不實應負相關責任。</a:t>
            </a:r>
          </a:p>
        </p:txBody>
      </p:sp>
      <p:sp>
        <p:nvSpPr>
          <p:cNvPr id="5" name="object 7">
            <a:extLst>
              <a:ext uri="{FF2B5EF4-FFF2-40B4-BE49-F238E27FC236}">
                <a16:creationId xmlns:a16="http://schemas.microsoft.com/office/drawing/2014/main" id="{CF706C0A-8FCB-4D71-8409-2E923D409E4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3F9D8D0C-AA64-4E81-8F73-1325AB3BBA7E}"/>
              </a:ext>
            </a:extLst>
          </p:cNvPr>
          <p:cNvSpPr/>
          <p:nvPr/>
        </p:nvSpPr>
        <p:spPr>
          <a:xfrm>
            <a:off x="609600" y="1371600"/>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8" name="object 7">
            <a:extLst>
              <a:ext uri="{FF2B5EF4-FFF2-40B4-BE49-F238E27FC236}">
                <a16:creationId xmlns:a16="http://schemas.microsoft.com/office/drawing/2014/main" id="{E94EA0A3-D86A-4315-B330-EC1CAF15630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9" name="object 3">
            <a:extLst>
              <a:ext uri="{FF2B5EF4-FFF2-40B4-BE49-F238E27FC236}">
                <a16:creationId xmlns:a16="http://schemas.microsoft.com/office/drawing/2014/main" id="{16FCAA3C-66B9-4A01-9662-01D2E9FD0D87}"/>
              </a:ext>
            </a:extLst>
          </p:cNvPr>
          <p:cNvSpPr/>
          <p:nvPr/>
        </p:nvSpPr>
        <p:spPr>
          <a:xfrm>
            <a:off x="495483" y="1371602"/>
            <a:ext cx="11507797" cy="5397115"/>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0" name="object 15">
            <a:extLst>
              <a:ext uri="{FF2B5EF4-FFF2-40B4-BE49-F238E27FC236}">
                <a16:creationId xmlns:a16="http://schemas.microsoft.com/office/drawing/2014/main" id="{6EA6C3C8-B9DC-4158-BB08-BE238696A624}"/>
              </a:ext>
            </a:extLst>
          </p:cNvPr>
          <p:cNvSpPr txBox="1"/>
          <p:nvPr/>
        </p:nvSpPr>
        <p:spPr>
          <a:xfrm>
            <a:off x="693244" y="829282"/>
            <a:ext cx="10889156" cy="484748"/>
          </a:xfrm>
          <a:prstGeom prst="rect">
            <a:avLst/>
          </a:prstGeom>
        </p:spPr>
        <p:txBody>
          <a:bodyPr vert="horz" wrap="square" lIns="0" tIns="175260" rIns="0" bIns="0" rtlCol="0">
            <a:spAutoFit/>
          </a:bodyPr>
          <a:lstStyle/>
          <a:p>
            <a:pPr marL="53340">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其它注意事項</a:t>
            </a:r>
            <a:endParaRPr sz="2000" dirty="0">
              <a:latin typeface="微軟正黑體" panose="020B0604030504040204" pitchFamily="34" charset="-120"/>
              <a:ea typeface="微軟正黑體" panose="020B0604030504040204" pitchFamily="34" charset="-120"/>
              <a:cs typeface="微軟正黑體"/>
            </a:endParaRPr>
          </a:p>
        </p:txBody>
      </p:sp>
      <p:sp>
        <p:nvSpPr>
          <p:cNvPr id="11" name="投影片編號版面配置區 4">
            <a:extLst>
              <a:ext uri="{FF2B5EF4-FFF2-40B4-BE49-F238E27FC236}">
                <a16:creationId xmlns:a16="http://schemas.microsoft.com/office/drawing/2014/main" id="{21F9923A-E224-4B85-AF2D-68353F8F0793}"/>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13</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22552E3F-30BB-B38A-4CFE-21B746F3BB81}"/>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smtClean="0">
                <a:latin typeface="微軟正黑體" panose="020B0604030504040204" pitchFamily="34" charset="-120"/>
                <a:ea typeface="微軟正黑體" panose="020B0604030504040204" pitchFamily="34" charset="-120"/>
              </a:rPr>
              <a:t>(7/9)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8363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3A83698-6AD3-4F7C-ABA5-D7E7804685BD}"/>
              </a:ext>
            </a:extLst>
          </p:cNvPr>
          <p:cNvSpPr>
            <a:spLocks noGrp="1"/>
          </p:cNvSpPr>
          <p:nvPr>
            <p:ph idx="1"/>
          </p:nvPr>
        </p:nvSpPr>
        <p:spPr>
          <a:xfrm>
            <a:off x="495483" y="1443140"/>
            <a:ext cx="11507797" cy="5278335"/>
          </a:xfrm>
        </p:spPr>
        <p:txBody>
          <a:bodyPr>
            <a:normAutofit/>
          </a:bodyPr>
          <a:lstStyle/>
          <a:p>
            <a:pPr marL="514350" marR="123825" indent="-514350" algn="just">
              <a:lnSpc>
                <a:spcPct val="120000"/>
              </a:lnSpc>
              <a:spcBef>
                <a:spcPts val="600"/>
              </a:spcBef>
              <a:buFont typeface="+mj-lt"/>
              <a:buAutoNum type="arabicPeriod" startAt="7"/>
            </a:pPr>
            <a:r>
              <a:rPr lang="zh-TW" altLang="en-US" sz="2600" b="1" dirty="0" smtClean="0">
                <a:solidFill>
                  <a:srgbClr val="FF0000"/>
                </a:solidFill>
                <a:cs typeface="微軟正黑體"/>
              </a:rPr>
              <a:t>獲</a:t>
            </a:r>
            <a:r>
              <a:rPr lang="zh-TW" altLang="en-US" sz="2600" b="1" dirty="0">
                <a:solidFill>
                  <a:srgbClr val="FF0000"/>
                </a:solidFill>
                <a:cs typeface="微軟正黑體"/>
              </a:rPr>
              <a:t>補助之萌芽案須在</a:t>
            </a:r>
            <a:r>
              <a:rPr lang="en-US" altLang="zh-TW" sz="2600" b="1" dirty="0">
                <a:solidFill>
                  <a:srgbClr val="FF0000"/>
                </a:solidFill>
                <a:cs typeface="微軟正黑體"/>
              </a:rPr>
              <a:t>3</a:t>
            </a:r>
            <a:r>
              <a:rPr lang="zh-TW" altLang="en-US" sz="2600" b="1" dirty="0">
                <a:solidFill>
                  <a:srgbClr val="FF0000"/>
                </a:solidFill>
                <a:cs typeface="微軟正黑體"/>
              </a:rPr>
              <a:t>個月內聘任一位專職或兼職的商業規劃人員，方同意撥付第</a:t>
            </a:r>
            <a:r>
              <a:rPr lang="en-US" altLang="zh-TW" sz="2600" b="1" dirty="0">
                <a:solidFill>
                  <a:srgbClr val="FF0000"/>
                </a:solidFill>
                <a:cs typeface="微軟正黑體"/>
              </a:rPr>
              <a:t>2</a:t>
            </a:r>
            <a:r>
              <a:rPr lang="zh-TW" altLang="en-US" sz="2600" b="1" dirty="0">
                <a:solidFill>
                  <a:srgbClr val="FF0000"/>
                </a:solidFill>
                <a:cs typeface="微軟正黑體"/>
              </a:rPr>
              <a:t>期款，期末需有明確的商業規劃及商業計劃書供查核</a:t>
            </a:r>
            <a:r>
              <a:rPr lang="zh-TW" altLang="en-US" sz="2600" b="1" dirty="0" smtClean="0">
                <a:solidFill>
                  <a:srgbClr val="FF0000"/>
                </a:solidFill>
                <a:cs typeface="微軟正黑體"/>
              </a:rPr>
              <a:t>。</a:t>
            </a:r>
            <a:endParaRPr lang="en-US" altLang="zh-TW" sz="2600" b="1" dirty="0" smtClean="0">
              <a:solidFill>
                <a:srgbClr val="FF0000"/>
              </a:solidFill>
              <a:cs typeface="微軟正黑體"/>
            </a:endParaRPr>
          </a:p>
          <a:p>
            <a:pPr marL="514350" marR="123825" indent="-514350" algn="just">
              <a:lnSpc>
                <a:spcPct val="120000"/>
              </a:lnSpc>
              <a:spcBef>
                <a:spcPts val="600"/>
              </a:spcBef>
              <a:buFont typeface="+mj-lt"/>
              <a:buAutoNum type="arabicPeriod" startAt="7"/>
            </a:pPr>
            <a:r>
              <a:rPr lang="zh-TW" altLang="en-US" sz="2600" dirty="0" smtClean="0">
                <a:cs typeface="微軟正黑體"/>
              </a:rPr>
              <a:t>獲補助之拔尖案需在</a:t>
            </a:r>
            <a:r>
              <a:rPr lang="en-US" altLang="zh-TW" sz="2600" dirty="0" smtClean="0">
                <a:cs typeface="微軟正黑體"/>
              </a:rPr>
              <a:t>3</a:t>
            </a:r>
            <a:r>
              <a:rPr lang="zh-TW" altLang="en-US" sz="2600" dirty="0" smtClean="0">
                <a:cs typeface="微軟正黑體"/>
              </a:rPr>
              <a:t>個月內專職聘任具相關產業經營管理經驗之執行長或營運長，且簽訂</a:t>
            </a:r>
            <a:r>
              <a:rPr lang="en-US" altLang="zh-TW" sz="2600" dirty="0" smtClean="0">
                <a:cs typeface="微軟正黑體"/>
              </a:rPr>
              <a:t>co-founder agreement</a:t>
            </a:r>
            <a:r>
              <a:rPr lang="zh-TW" altLang="en-US" sz="2600" dirty="0" smtClean="0">
                <a:cs typeface="微軟正黑體"/>
              </a:rPr>
              <a:t>，</a:t>
            </a:r>
            <a:r>
              <a:rPr lang="zh-TW" altLang="en-US" sz="2600" b="1" dirty="0" smtClean="0">
                <a:solidFill>
                  <a:srgbClr val="FF0000"/>
                </a:solidFill>
                <a:cs typeface="微軟正黑體"/>
              </a:rPr>
              <a:t>並函送證明文件報國科會備查</a:t>
            </a:r>
            <a:r>
              <a:rPr lang="zh-TW" altLang="en-US" sz="2600" dirty="0" smtClean="0">
                <a:cs typeface="微軟正黑體"/>
              </a:rPr>
              <a:t>，並需於計畫期中審查時需提出商業規劃及募資規劃，與聘任之執行長或營運長表現共同列為審查重點，期中審查通過方同意撥付第</a:t>
            </a:r>
            <a:r>
              <a:rPr lang="en-US" altLang="zh-TW" sz="2600" dirty="0" smtClean="0">
                <a:cs typeface="微軟正黑體"/>
              </a:rPr>
              <a:t>2</a:t>
            </a:r>
            <a:r>
              <a:rPr lang="zh-TW" altLang="en-US" sz="2600" dirty="0" smtClean="0">
                <a:cs typeface="微軟正黑體"/>
              </a:rPr>
              <a:t>期款。</a:t>
            </a:r>
            <a:endParaRPr lang="en-US" altLang="zh-TW" sz="2600" dirty="0">
              <a:cs typeface="微軟正黑體"/>
            </a:endParaRPr>
          </a:p>
          <a:p>
            <a:pPr marL="514350" marR="123825" indent="-514350" algn="just">
              <a:lnSpc>
                <a:spcPct val="120000"/>
              </a:lnSpc>
              <a:spcBef>
                <a:spcPts val="600"/>
              </a:spcBef>
              <a:buFont typeface="+mj-lt"/>
              <a:buAutoNum type="arabicPeriod" startAt="7"/>
            </a:pPr>
            <a:r>
              <a:rPr lang="zh-TW" altLang="en-US" sz="2600" dirty="0" smtClean="0">
                <a:cs typeface="微軟正黑體"/>
              </a:rPr>
              <a:t>申請</a:t>
            </a:r>
            <a:r>
              <a:rPr lang="zh-TW" altLang="en-US" sz="2600" dirty="0">
                <a:cs typeface="微軟正黑體"/>
              </a:rPr>
              <a:t>本計畫時即同意計畫主持人於本計畫平台填寫之基本資料及計畫摘要等，供</a:t>
            </a:r>
            <a:r>
              <a:rPr lang="zh-TW" altLang="en-US" sz="2600" b="1" dirty="0">
                <a:solidFill>
                  <a:srgbClr val="FF0000"/>
                </a:solidFill>
                <a:cs typeface="微軟正黑體"/>
              </a:rPr>
              <a:t>本會進行跨部會勾稽使用</a:t>
            </a:r>
            <a:r>
              <a:rPr lang="zh-TW" altLang="en-US" sz="2600" dirty="0">
                <a:cs typeface="微軟正黑體"/>
              </a:rPr>
              <a:t>。</a:t>
            </a:r>
          </a:p>
        </p:txBody>
      </p:sp>
      <p:sp>
        <p:nvSpPr>
          <p:cNvPr id="5" name="object 7">
            <a:extLst>
              <a:ext uri="{FF2B5EF4-FFF2-40B4-BE49-F238E27FC236}">
                <a16:creationId xmlns:a16="http://schemas.microsoft.com/office/drawing/2014/main" id="{CF706C0A-8FCB-4D71-8409-2E923D409E4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3F9D8D0C-AA64-4E81-8F73-1325AB3BBA7E}"/>
              </a:ext>
            </a:extLst>
          </p:cNvPr>
          <p:cNvSpPr/>
          <p:nvPr/>
        </p:nvSpPr>
        <p:spPr>
          <a:xfrm>
            <a:off x="609600" y="1371600"/>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8" name="object 7">
            <a:extLst>
              <a:ext uri="{FF2B5EF4-FFF2-40B4-BE49-F238E27FC236}">
                <a16:creationId xmlns:a16="http://schemas.microsoft.com/office/drawing/2014/main" id="{E94EA0A3-D86A-4315-B330-EC1CAF15630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9" name="object 3">
            <a:extLst>
              <a:ext uri="{FF2B5EF4-FFF2-40B4-BE49-F238E27FC236}">
                <a16:creationId xmlns:a16="http://schemas.microsoft.com/office/drawing/2014/main" id="{16FCAA3C-66B9-4A01-9662-01D2E9FD0D87}"/>
              </a:ext>
            </a:extLst>
          </p:cNvPr>
          <p:cNvSpPr/>
          <p:nvPr/>
        </p:nvSpPr>
        <p:spPr>
          <a:xfrm>
            <a:off x="495483" y="1371602"/>
            <a:ext cx="11507797" cy="5397115"/>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0" name="object 15">
            <a:extLst>
              <a:ext uri="{FF2B5EF4-FFF2-40B4-BE49-F238E27FC236}">
                <a16:creationId xmlns:a16="http://schemas.microsoft.com/office/drawing/2014/main" id="{6EA6C3C8-B9DC-4158-BB08-BE238696A624}"/>
              </a:ext>
            </a:extLst>
          </p:cNvPr>
          <p:cNvSpPr txBox="1"/>
          <p:nvPr/>
        </p:nvSpPr>
        <p:spPr>
          <a:xfrm>
            <a:off x="693244" y="829282"/>
            <a:ext cx="10889156" cy="484748"/>
          </a:xfrm>
          <a:prstGeom prst="rect">
            <a:avLst/>
          </a:prstGeom>
        </p:spPr>
        <p:txBody>
          <a:bodyPr vert="horz" wrap="square" lIns="0" tIns="175260" rIns="0" bIns="0" rtlCol="0">
            <a:spAutoFit/>
          </a:bodyPr>
          <a:lstStyle/>
          <a:p>
            <a:pPr marL="53340">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其它注意事項</a:t>
            </a:r>
            <a:endParaRPr sz="2000" dirty="0">
              <a:latin typeface="微軟正黑體" panose="020B0604030504040204" pitchFamily="34" charset="-120"/>
              <a:ea typeface="微軟正黑體" panose="020B0604030504040204" pitchFamily="34" charset="-120"/>
              <a:cs typeface="微軟正黑體"/>
            </a:endParaRPr>
          </a:p>
        </p:txBody>
      </p:sp>
      <p:sp>
        <p:nvSpPr>
          <p:cNvPr id="11" name="投影片編號版面配置區 4">
            <a:extLst>
              <a:ext uri="{FF2B5EF4-FFF2-40B4-BE49-F238E27FC236}">
                <a16:creationId xmlns:a16="http://schemas.microsoft.com/office/drawing/2014/main" id="{21F9923A-E224-4B85-AF2D-68353F8F0793}"/>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14</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22552E3F-30BB-B38A-4CFE-21B746F3BB81}"/>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smtClean="0">
                <a:latin typeface="微軟正黑體" panose="020B0604030504040204" pitchFamily="34" charset="-120"/>
                <a:ea typeface="微軟正黑體" panose="020B0604030504040204" pitchFamily="34" charset="-120"/>
              </a:rPr>
              <a:t>(8/9)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310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3A83698-6AD3-4F7C-ABA5-D7E7804685BD}"/>
              </a:ext>
            </a:extLst>
          </p:cNvPr>
          <p:cNvSpPr>
            <a:spLocks noGrp="1"/>
          </p:cNvSpPr>
          <p:nvPr>
            <p:ph idx="1"/>
          </p:nvPr>
        </p:nvSpPr>
        <p:spPr>
          <a:xfrm>
            <a:off x="580745" y="1405729"/>
            <a:ext cx="11230255" cy="5315746"/>
          </a:xfrm>
        </p:spPr>
        <p:txBody>
          <a:bodyPr>
            <a:normAutofit/>
          </a:bodyPr>
          <a:lstStyle/>
          <a:p>
            <a:pPr marL="514350" marR="123825" indent="-514350" algn="just">
              <a:lnSpc>
                <a:spcPct val="110000"/>
              </a:lnSpc>
              <a:spcBef>
                <a:spcPts val="600"/>
              </a:spcBef>
              <a:buFont typeface="+mj-lt"/>
              <a:buAutoNum type="arabicPeriod" startAt="10"/>
            </a:pPr>
            <a:r>
              <a:rPr lang="zh-TW" altLang="en-US" sz="2600" dirty="0">
                <a:cs typeface="微軟正黑體"/>
              </a:rPr>
              <a:t>拔尖案人力費之編列，</a:t>
            </a:r>
            <a:r>
              <a:rPr lang="en-US" altLang="zh-TW" sz="2600" dirty="0">
                <a:cs typeface="微軟正黑體"/>
              </a:rPr>
              <a:t>CEO</a:t>
            </a:r>
            <a:r>
              <a:rPr lang="zh-TW" altLang="en-US" sz="2600" dirty="0">
                <a:cs typeface="微軟正黑體"/>
              </a:rPr>
              <a:t>、</a:t>
            </a:r>
            <a:r>
              <a:rPr lang="en-US" altLang="zh-TW" sz="2600" dirty="0">
                <a:cs typeface="微軟正黑體"/>
              </a:rPr>
              <a:t>COO</a:t>
            </a:r>
            <a:r>
              <a:rPr lang="zh-TW" altLang="en-US" sz="2600" dirty="0">
                <a:cs typeface="微軟正黑體"/>
              </a:rPr>
              <a:t>及</a:t>
            </a:r>
            <a:r>
              <a:rPr lang="en-US" altLang="zh-TW" sz="2600" dirty="0">
                <a:cs typeface="微軟正黑體"/>
              </a:rPr>
              <a:t>CTO</a:t>
            </a:r>
            <a:r>
              <a:rPr lang="zh-TW" altLang="en-US" sz="2600" dirty="0">
                <a:cs typeface="微軟正黑體"/>
              </a:rPr>
              <a:t>等核心團隊成員薪資編列，</a:t>
            </a:r>
            <a:r>
              <a:rPr lang="zh-TW" altLang="en-US" sz="2600" b="1" dirty="0">
                <a:solidFill>
                  <a:srgbClr val="FF0000"/>
                </a:solidFill>
                <a:cs typeface="微軟正黑體"/>
              </a:rPr>
              <a:t>每月月支數額超過中央部會特任首長待遇範圍者</a:t>
            </a:r>
            <a:r>
              <a:rPr lang="zh-TW" altLang="en-US" sz="2600" dirty="0">
                <a:cs typeface="微軟正黑體"/>
              </a:rPr>
              <a:t>，薪資基準應經執行單位審查後敘明特殊需求理由，經計畫審查後送本會核定，且須注意下列事項：</a:t>
            </a:r>
          </a:p>
          <a:p>
            <a:pPr marL="703263" marR="123825" indent="-342900" algn="just">
              <a:lnSpc>
                <a:spcPct val="110000"/>
              </a:lnSpc>
              <a:spcBef>
                <a:spcPts val="600"/>
              </a:spcBef>
              <a:buFont typeface="+mj-lt"/>
              <a:buAutoNum type="arabicParenR"/>
            </a:pPr>
            <a:r>
              <a:rPr lang="zh-TW" altLang="en-US" sz="2200" dirty="0">
                <a:cs typeface="微軟正黑體"/>
              </a:rPr>
              <a:t>為期酬責相符，應參照民間部門作法訂定成果導向之績效指標及退場機制。</a:t>
            </a:r>
            <a:endParaRPr lang="en-US" altLang="zh-TW" sz="2200" dirty="0">
              <a:cs typeface="微軟正黑體"/>
            </a:endParaRPr>
          </a:p>
          <a:p>
            <a:pPr marL="703263" marR="123825" indent="-342900" algn="just">
              <a:lnSpc>
                <a:spcPct val="110000"/>
              </a:lnSpc>
              <a:spcBef>
                <a:spcPts val="600"/>
              </a:spcBef>
              <a:buFont typeface="+mj-lt"/>
              <a:buAutoNum type="arabicParenR"/>
            </a:pPr>
            <a:r>
              <a:rPr lang="zh-TW" altLang="en-US" sz="2200" dirty="0">
                <a:cs typeface="微軟正黑體"/>
              </a:rPr>
              <a:t>應建立績效導向之薪資調整制度，將業界專家擔任執行長等職位之薪資基準與績效指標連結，並依計畫執行成效核實支給薪資待遇，以確實達成計畫目標，避免其他計畫業界專家要求援引比照之情形。</a:t>
            </a:r>
            <a:endParaRPr lang="en-US" altLang="zh-TW" sz="2200" dirty="0">
              <a:cs typeface="微軟正黑體"/>
            </a:endParaRPr>
          </a:p>
          <a:p>
            <a:pPr marL="522288" marR="123825" indent="-514350" algn="just">
              <a:lnSpc>
                <a:spcPct val="110000"/>
              </a:lnSpc>
              <a:spcBef>
                <a:spcPts val="600"/>
              </a:spcBef>
              <a:buFont typeface="+mj-lt"/>
              <a:buAutoNum type="arabicPeriod" startAt="11"/>
            </a:pPr>
            <a:r>
              <a:rPr lang="zh-TW" altLang="zh-TW" sz="2600" dirty="0">
                <a:cs typeface="微軟正黑體"/>
              </a:rPr>
              <a:t>其他未盡事宜及計畫經費編列原則等，</a:t>
            </a:r>
            <a:r>
              <a:rPr lang="zh-TW" altLang="en-US" sz="2600" dirty="0">
                <a:cs typeface="微軟正黑體"/>
              </a:rPr>
              <a:t>「國科會補助專題計畫作業要點」、「補助專題研究計畫經費處理原則」及其他相關規定辦理。</a:t>
            </a:r>
            <a:endParaRPr lang="en-US" altLang="zh-TW" sz="2600" dirty="0">
              <a:cs typeface="微軟正黑體"/>
            </a:endParaRPr>
          </a:p>
          <a:p>
            <a:pPr marL="522288" marR="123825" indent="-514350" algn="just">
              <a:lnSpc>
                <a:spcPct val="110000"/>
              </a:lnSpc>
              <a:spcBef>
                <a:spcPts val="600"/>
              </a:spcBef>
              <a:buFont typeface="+mj-lt"/>
              <a:buAutoNum type="arabicPeriod" startAt="11"/>
            </a:pPr>
            <a:r>
              <a:rPr lang="zh-TW" altLang="en-US" sz="2600" b="1" dirty="0">
                <a:solidFill>
                  <a:srgbClr val="FF0000"/>
                </a:solidFill>
                <a:cs typeface="微軟正黑體"/>
              </a:rPr>
              <a:t>執行機構及計畫主持人須針對計畫研發紀錄與成果進行妥善管理。</a:t>
            </a:r>
          </a:p>
          <a:p>
            <a:pPr marL="7938" marR="123825" indent="0" algn="just">
              <a:lnSpc>
                <a:spcPct val="100000"/>
              </a:lnSpc>
              <a:spcBef>
                <a:spcPts val="600"/>
              </a:spcBef>
              <a:buNone/>
            </a:pPr>
            <a:endParaRPr lang="en-US" altLang="zh-TW" sz="2400" dirty="0">
              <a:cs typeface="微軟正黑體"/>
            </a:endParaRPr>
          </a:p>
        </p:txBody>
      </p:sp>
      <p:sp>
        <p:nvSpPr>
          <p:cNvPr id="5" name="object 7">
            <a:extLst>
              <a:ext uri="{FF2B5EF4-FFF2-40B4-BE49-F238E27FC236}">
                <a16:creationId xmlns:a16="http://schemas.microsoft.com/office/drawing/2014/main" id="{CF706C0A-8FCB-4D71-8409-2E923D409E4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3F9D8D0C-AA64-4E81-8F73-1325AB3BBA7E}"/>
              </a:ext>
            </a:extLst>
          </p:cNvPr>
          <p:cNvSpPr/>
          <p:nvPr/>
        </p:nvSpPr>
        <p:spPr>
          <a:xfrm>
            <a:off x="609600" y="1371600"/>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8" name="object 7">
            <a:extLst>
              <a:ext uri="{FF2B5EF4-FFF2-40B4-BE49-F238E27FC236}">
                <a16:creationId xmlns:a16="http://schemas.microsoft.com/office/drawing/2014/main" id="{E94EA0A3-D86A-4315-B330-EC1CAF156303}"/>
              </a:ext>
            </a:extLst>
          </p:cNvPr>
          <p:cNvSpPr/>
          <p:nvPr/>
        </p:nvSpPr>
        <p:spPr>
          <a:xfrm>
            <a:off x="429731" y="884602"/>
            <a:ext cx="2289810" cy="628650"/>
          </a:xfrm>
          <a:prstGeom prst="rect">
            <a:avLst/>
          </a:prstGeom>
          <a:blipFill>
            <a:blip r:embed="rId2" cstate="print"/>
            <a:stretch>
              <a:fillRect/>
            </a:stretch>
          </a:blipFill>
        </p:spPr>
        <p:txBody>
          <a:bodyPr wrap="square" lIns="0" tIns="0" rIns="0" bIns="0" rtlCol="0"/>
          <a:lstStyle/>
          <a:p>
            <a:endParaRPr dirty="0"/>
          </a:p>
        </p:txBody>
      </p:sp>
      <p:sp>
        <p:nvSpPr>
          <p:cNvPr id="9" name="object 3">
            <a:extLst>
              <a:ext uri="{FF2B5EF4-FFF2-40B4-BE49-F238E27FC236}">
                <a16:creationId xmlns:a16="http://schemas.microsoft.com/office/drawing/2014/main" id="{16FCAA3C-66B9-4A01-9662-01D2E9FD0D87}"/>
              </a:ext>
            </a:extLst>
          </p:cNvPr>
          <p:cNvSpPr/>
          <p:nvPr/>
        </p:nvSpPr>
        <p:spPr>
          <a:xfrm>
            <a:off x="495483" y="1371601"/>
            <a:ext cx="11467917" cy="5349873"/>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0" name="object 15">
            <a:extLst>
              <a:ext uri="{FF2B5EF4-FFF2-40B4-BE49-F238E27FC236}">
                <a16:creationId xmlns:a16="http://schemas.microsoft.com/office/drawing/2014/main" id="{6EA6C3C8-B9DC-4158-BB08-BE238696A624}"/>
              </a:ext>
            </a:extLst>
          </p:cNvPr>
          <p:cNvSpPr txBox="1"/>
          <p:nvPr/>
        </p:nvSpPr>
        <p:spPr>
          <a:xfrm>
            <a:off x="693244" y="829282"/>
            <a:ext cx="10889156" cy="484748"/>
          </a:xfrm>
          <a:prstGeom prst="rect">
            <a:avLst/>
          </a:prstGeom>
        </p:spPr>
        <p:txBody>
          <a:bodyPr vert="horz" wrap="square" lIns="0" tIns="175260" rIns="0" bIns="0" rtlCol="0">
            <a:spAutoFit/>
          </a:bodyPr>
          <a:lstStyle/>
          <a:p>
            <a:pPr marL="53340">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其它注意事項</a:t>
            </a:r>
            <a:endParaRPr sz="2000" dirty="0">
              <a:latin typeface="微軟正黑體" panose="020B0604030504040204" pitchFamily="34" charset="-120"/>
              <a:ea typeface="微軟正黑體" panose="020B0604030504040204" pitchFamily="34" charset="-120"/>
              <a:cs typeface="微軟正黑體"/>
            </a:endParaRPr>
          </a:p>
        </p:txBody>
      </p:sp>
      <p:sp>
        <p:nvSpPr>
          <p:cNvPr id="11" name="投影片編號版面配置區 4">
            <a:extLst>
              <a:ext uri="{FF2B5EF4-FFF2-40B4-BE49-F238E27FC236}">
                <a16:creationId xmlns:a16="http://schemas.microsoft.com/office/drawing/2014/main" id="{21F9923A-E224-4B85-AF2D-68353F8F0793}"/>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15</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AAF0793E-518D-31AC-7088-95427249FDEA}"/>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smtClean="0">
                <a:latin typeface="微軟正黑體" panose="020B0604030504040204" pitchFamily="34" charset="-120"/>
                <a:ea typeface="微軟正黑體" panose="020B0604030504040204" pitchFamily="34" charset="-120"/>
              </a:rPr>
              <a:t>(9/9)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1107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txBox="1">
            <a:spLocks noGrp="1"/>
          </p:cNvSpPr>
          <p:nvPr>
            <p:ph type="body" idx="1"/>
          </p:nvPr>
        </p:nvSpPr>
        <p:spPr>
          <a:xfrm>
            <a:off x="1084986" y="2438400"/>
            <a:ext cx="10022027" cy="895373"/>
          </a:xfrm>
          <a:prstGeom prst="rect">
            <a:avLst/>
          </a:prstGeom>
          <a:noFill/>
          <a:ln>
            <a:noFill/>
          </a:ln>
        </p:spPr>
        <p:txBody>
          <a:bodyPr spcFirstLastPara="1" wrap="square" lIns="0" tIns="146050" rIns="0" bIns="0" anchor="t" anchorCtr="0">
            <a:spAutoFit/>
          </a:bodyPr>
          <a:lstStyle/>
          <a:p>
            <a:pPr marL="0" lvl="0" indent="0" algn="ctr" rtl="0">
              <a:lnSpc>
                <a:spcPct val="90000"/>
              </a:lnSpc>
              <a:spcBef>
                <a:spcPts val="0"/>
              </a:spcBef>
              <a:spcAft>
                <a:spcPts val="0"/>
              </a:spcAft>
              <a:buClr>
                <a:schemeClr val="dk1"/>
              </a:buClr>
              <a:buSzPts val="5400"/>
              <a:buNone/>
            </a:pPr>
            <a:r>
              <a:rPr lang="zh-TW" sz="5400" b="1">
                <a:latin typeface="Microsoft JhengHei"/>
                <a:ea typeface="Microsoft JhengHei"/>
                <a:cs typeface="Microsoft JhengHei"/>
                <a:sym typeface="Microsoft JhengHei"/>
              </a:rPr>
              <a:t>科研創業計畫</a:t>
            </a:r>
            <a:endParaRPr sz="5400" b="1"/>
          </a:p>
        </p:txBody>
      </p:sp>
      <p:sp>
        <p:nvSpPr>
          <p:cNvPr id="250" name="Google Shape;250;p1"/>
          <p:cNvSpPr txBox="1">
            <a:spLocks noGrp="1"/>
          </p:cNvSpPr>
          <p:nvPr>
            <p:ph type="sldNum" idx="12"/>
          </p:nvPr>
        </p:nvSpPr>
        <p:spPr>
          <a:xfrm>
            <a:off x="11818957" y="6573599"/>
            <a:ext cx="298872" cy="153888"/>
          </a:xfrm>
          <a:prstGeom prst="rect">
            <a:avLst/>
          </a:prstGeom>
          <a:noFill/>
          <a:ln>
            <a:noFill/>
          </a:ln>
        </p:spPr>
        <p:txBody>
          <a:bodyPr spcFirstLastPara="1" wrap="square" lIns="0" tIns="0" rIns="0" bIns="0" anchor="t" anchorCtr="0">
            <a:spAutoFit/>
          </a:bodyPr>
          <a:lstStyle/>
          <a:p>
            <a:pPr marL="112395"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0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pPr marL="112395"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0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251" name="Google Shape;251;p1"/>
          <p:cNvSpPr txBox="1"/>
          <p:nvPr/>
        </p:nvSpPr>
        <p:spPr>
          <a:xfrm>
            <a:off x="2666999" y="3886200"/>
            <a:ext cx="6858000" cy="1252959"/>
          </a:xfrm>
          <a:prstGeom prst="rect">
            <a:avLst/>
          </a:prstGeom>
          <a:noFill/>
          <a:ln>
            <a:noFill/>
          </a:ln>
        </p:spPr>
        <p:txBody>
          <a:bodyPr spcFirstLastPara="1" wrap="square" lIns="0" tIns="0" rIns="0" bIns="0" anchor="t" anchorCtr="0">
            <a:normAutofit/>
          </a:bodyPr>
          <a:lstStyle/>
          <a:p>
            <a:pPr lvl="0" algn="ctr">
              <a:buClr>
                <a:srgbClr val="000000"/>
              </a:buClr>
              <a:defRPr/>
            </a:pPr>
            <a:r>
              <a:rPr lang="zh-TW" altLang="en-US" sz="4000" kern="0" dirty="0" smtClean="0">
                <a:solidFill>
                  <a:srgbClr val="000000"/>
                </a:solidFill>
                <a:latin typeface="Microsoft JhengHei"/>
                <a:ea typeface="Microsoft JhengHei"/>
                <a:cs typeface="Microsoft JhengHei"/>
                <a:sym typeface="Microsoft JhengHei"/>
              </a:rPr>
              <a:t>新增種子案規劃作法</a:t>
            </a:r>
            <a:endParaRPr lang="zh-TW" altLang="en-US" sz="4000" kern="0" dirty="0">
              <a:solidFill>
                <a:srgbClr val="000000"/>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3221127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4;p4">
            <a:extLst>
              <a:ext uri="{FF2B5EF4-FFF2-40B4-BE49-F238E27FC236}">
                <a16:creationId xmlns:a16="http://schemas.microsoft.com/office/drawing/2014/main" id="{6D6BE62D-C831-4A2A-B180-7F19A3BC8D22}"/>
              </a:ext>
            </a:extLst>
          </p:cNvPr>
          <p:cNvSpPr txBox="1">
            <a:spLocks/>
          </p:cNvSpPr>
          <p:nvPr/>
        </p:nvSpPr>
        <p:spPr>
          <a:xfrm>
            <a:off x="179219" y="108981"/>
            <a:ext cx="10515600" cy="742557"/>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5400" kern="1200">
                <a:solidFill>
                  <a:schemeClr val="tx1"/>
                </a:solidFill>
                <a:latin typeface="微軟正黑體" panose="020B0604030504040204" pitchFamily="34" charset="-120"/>
                <a:ea typeface="微軟正黑體" panose="020B0604030504040204" pitchFamily="34" charset="-120"/>
                <a:cs typeface="+mj-cs"/>
              </a:defRPr>
            </a:lvl1pPr>
          </a:lstStyle>
          <a:p>
            <a:pPr algn="l">
              <a:spcBef>
                <a:spcPts val="0"/>
              </a:spcBef>
              <a:buClr>
                <a:schemeClr val="dk1"/>
              </a:buClr>
              <a:buSzPts val="3200"/>
            </a:pPr>
            <a:r>
              <a:rPr lang="zh-TW" altLang="en-US" sz="3600" b="1" dirty="0"/>
              <a:t>審查後補助種子案規劃作法</a:t>
            </a:r>
            <a:endParaRPr lang="zh-TW" altLang="en-US" sz="2400" dirty="0"/>
          </a:p>
        </p:txBody>
      </p:sp>
      <p:graphicFrame>
        <p:nvGraphicFramePr>
          <p:cNvPr id="10" name="表格 9">
            <a:extLst>
              <a:ext uri="{FF2B5EF4-FFF2-40B4-BE49-F238E27FC236}">
                <a16:creationId xmlns:a16="http://schemas.microsoft.com/office/drawing/2014/main" id="{F25F92CB-DB75-470D-BA6D-757D814795F2}"/>
              </a:ext>
            </a:extLst>
          </p:cNvPr>
          <p:cNvGraphicFramePr>
            <a:graphicFrameLocks noGrp="1"/>
          </p:cNvGraphicFramePr>
          <p:nvPr>
            <p:extLst/>
          </p:nvPr>
        </p:nvGraphicFramePr>
        <p:xfrm>
          <a:off x="179219" y="1127338"/>
          <a:ext cx="11379990" cy="3405926"/>
        </p:xfrm>
        <a:graphic>
          <a:graphicData uri="http://schemas.openxmlformats.org/drawingml/2006/table">
            <a:tbl>
              <a:tblPr firstRow="1" bandRow="1">
                <a:tableStyleId>{72833802-FEF1-4C79-8D5D-14CF1EAF98D9}</a:tableStyleId>
              </a:tblPr>
              <a:tblGrid>
                <a:gridCol w="3073482">
                  <a:extLst>
                    <a:ext uri="{9D8B030D-6E8A-4147-A177-3AD203B41FA5}">
                      <a16:colId xmlns:a16="http://schemas.microsoft.com/office/drawing/2014/main" val="2348617211"/>
                    </a:ext>
                  </a:extLst>
                </a:gridCol>
                <a:gridCol w="8306508">
                  <a:extLst>
                    <a:ext uri="{9D8B030D-6E8A-4147-A177-3AD203B41FA5}">
                      <a16:colId xmlns:a16="http://schemas.microsoft.com/office/drawing/2014/main" val="20002"/>
                    </a:ext>
                  </a:extLst>
                </a:gridCol>
              </a:tblGrid>
              <a:tr h="403383">
                <a:tc>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審查後補助</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種子案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103703"/>
                  </a:ext>
                </a:extLst>
              </a:tr>
              <a:tr h="648440">
                <a:tc>
                  <a:txBody>
                    <a:bodyPr/>
                    <a:lstStyle/>
                    <a:p>
                      <a:pPr algn="ctr"/>
                      <a:r>
                        <a:rPr lang="zh-TW" altLang="en-US" sz="2000" b="1" dirty="0">
                          <a:latin typeface="微軟正黑體" panose="020B0604030504040204" pitchFamily="34" charset="-120"/>
                          <a:ea typeface="微軟正黑體" panose="020B0604030504040204" pitchFamily="34" charset="-120"/>
                        </a:rPr>
                        <a:t>徵選標準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經審查未獲萌芽案及拔尖案推薦，其商業規劃及構想尚未完備但具育成潛力者，經委員審查推薦得為種子案</a:t>
                      </a:r>
                      <a:endParaRPr lang="zh-TW" altLang="en-US" sz="18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118928"/>
                  </a:ext>
                </a:extLst>
              </a:tr>
              <a:tr h="618520">
                <a:tc>
                  <a:txBody>
                    <a:bodyPr/>
                    <a:lstStyle/>
                    <a:p>
                      <a:pPr algn="ctr"/>
                      <a:r>
                        <a:rPr lang="zh-TW" altLang="en-US" sz="2000" b="1" dirty="0">
                          <a:latin typeface="微軟正黑體" panose="020B0604030504040204" pitchFamily="34" charset="-120"/>
                          <a:ea typeface="微軟正黑體" panose="020B0604030504040204" pitchFamily="34" charset="-120"/>
                        </a:rPr>
                        <a:t>補助金額</a:t>
                      </a:r>
                      <a:endParaRPr lang="en-US" altLang="zh-TW" sz="2000" b="1" dirty="0">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含預算來源</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每</a:t>
                      </a:r>
                      <a:r>
                        <a:rPr lang="zh-TW" altLang="en-US" sz="1800" b="1" dirty="0">
                          <a:latin typeface="微軟正黑體" panose="020B0604030504040204" pitchFamily="34" charset="-120"/>
                          <a:ea typeface="微軟正黑體" panose="020B0604030504040204" pitchFamily="34" charset="-120"/>
                        </a:rPr>
                        <a:t>案為</a:t>
                      </a:r>
                      <a:r>
                        <a:rPr lang="en-US" altLang="zh-TW" sz="1800" b="1" dirty="0">
                          <a:solidFill>
                            <a:srgbClr val="FF0000"/>
                          </a:solidFill>
                          <a:latin typeface="微軟正黑體" panose="020B0604030504040204" pitchFamily="34" charset="-120"/>
                          <a:ea typeface="微軟正黑體" panose="020B0604030504040204" pitchFamily="34" charset="-120"/>
                        </a:rPr>
                        <a:t>50</a:t>
                      </a:r>
                      <a:r>
                        <a:rPr lang="zh-TW" altLang="en-US" sz="1800" b="1" dirty="0">
                          <a:solidFill>
                            <a:srgbClr val="FF0000"/>
                          </a:solidFill>
                          <a:latin typeface="微軟正黑體" panose="020B0604030504040204" pitchFamily="34" charset="-120"/>
                          <a:ea typeface="微軟正黑體" panose="020B0604030504040204" pitchFamily="34" charset="-120"/>
                        </a:rPr>
                        <a:t>萬元</a:t>
                      </a:r>
                      <a:r>
                        <a:rPr lang="zh-TW" altLang="en-US" sz="1800" b="1" dirty="0">
                          <a:latin typeface="微軟正黑體" panose="020B0604030504040204" pitchFamily="34" charset="-120"/>
                          <a:ea typeface="微軟正黑體" panose="020B0604030504040204" pitchFamily="34" charset="-120"/>
                        </a:rPr>
                        <a:t>，</a:t>
                      </a:r>
                      <a:r>
                        <a:rPr kumimoji="1" lang="zh-TW" altLang="en-US" sz="1800" b="1" dirty="0">
                          <a:latin typeface="微軟正黑體" panose="020B0604030504040204" pitchFamily="34" charset="-120"/>
                          <a:ea typeface="微軟正黑體" panose="020B0604030504040204" pitchFamily="34" charset="-120"/>
                        </a:rPr>
                        <a:t>以商業推展推進為限，非進行技術研究及論文發表等</a:t>
                      </a:r>
                      <a:endParaRPr kumimoji="1" lang="en-US" altLang="zh-TW" sz="18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041512"/>
                  </a:ext>
                </a:extLst>
              </a:tr>
              <a:tr h="349599">
                <a:tc>
                  <a:txBody>
                    <a:bodyPr/>
                    <a:lstStyle/>
                    <a:p>
                      <a:pPr algn="ctr"/>
                      <a:r>
                        <a:rPr lang="zh-TW" altLang="en-US" sz="2000" b="1" dirty="0">
                          <a:latin typeface="微軟正黑體" panose="020B0604030504040204" pitchFamily="34" charset="-120"/>
                          <a:ea typeface="微軟正黑體" panose="020B0604030504040204" pitchFamily="34" charset="-120"/>
                        </a:rPr>
                        <a:t>補助期程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800" b="1" dirty="0">
                          <a:solidFill>
                            <a:srgbClr val="FF0000"/>
                          </a:solidFill>
                          <a:latin typeface="微軟正黑體" panose="020B0604030504040204" pitchFamily="34" charset="-120"/>
                          <a:ea typeface="微軟正黑體" panose="020B0604030504040204" pitchFamily="34" charset="-120"/>
                        </a:rPr>
                        <a:t>6</a:t>
                      </a:r>
                      <a:r>
                        <a:rPr kumimoji="1" lang="zh-TW" altLang="en-US" sz="1800" b="1" dirty="0">
                          <a:solidFill>
                            <a:srgbClr val="FF0000"/>
                          </a:solidFill>
                          <a:latin typeface="微軟正黑體" panose="020B0604030504040204" pitchFamily="34" charset="-120"/>
                          <a:ea typeface="微軟正黑體" panose="020B0604030504040204" pitchFamily="34" charset="-120"/>
                        </a:rPr>
                        <a:t>個月</a:t>
                      </a:r>
                      <a:endParaRPr kumimoji="1" lang="en-US" altLang="zh-TW" sz="18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165226"/>
                  </a:ext>
                </a:extLst>
              </a:tr>
              <a:tr h="349599">
                <a:tc>
                  <a:txBody>
                    <a:bodyPr/>
                    <a:lstStyle/>
                    <a:p>
                      <a:pPr algn="ctr"/>
                      <a:r>
                        <a:rPr lang="zh-TW" altLang="en-US" sz="2000" b="1" dirty="0">
                          <a:latin typeface="微軟正黑體" panose="020B0604030504040204" pitchFamily="34" charset="-120"/>
                          <a:ea typeface="微軟正黑體" panose="020B0604030504040204" pitchFamily="34" charset="-120"/>
                        </a:rPr>
                        <a:t>追蹤輔導歸屬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由科產平台管考追蹤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816477"/>
                  </a:ext>
                </a:extLst>
              </a:tr>
              <a:tr h="806766">
                <a:tc>
                  <a:txBody>
                    <a:bodyPr/>
                    <a:lstStyle/>
                    <a:p>
                      <a:pPr algn="ctr"/>
                      <a:r>
                        <a:rPr lang="zh-TW" altLang="en-US" sz="2000" b="1" dirty="0">
                          <a:latin typeface="微軟正黑體" panose="020B0604030504040204" pitchFamily="34" charset="-120"/>
                          <a:ea typeface="微軟正黑體" panose="020B0604030504040204" pitchFamily="34" charset="-120"/>
                        </a:rPr>
                        <a:t>銜接方式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dirty="0">
                          <a:latin typeface="微軟正黑體" panose="020B0604030504040204" pitchFamily="34" charset="-120"/>
                          <a:ea typeface="微軟正黑體" panose="020B0604030504040204" pitchFamily="34" charset="-120"/>
                        </a:rPr>
                        <a:t>2</a:t>
                      </a:r>
                      <a:r>
                        <a:rPr lang="zh-TW" altLang="en-US" sz="1800" b="1" dirty="0">
                          <a:latin typeface="微軟正黑體" panose="020B0604030504040204" pitchFamily="34" charset="-120"/>
                          <a:ea typeface="微軟正黑體" panose="020B0604030504040204" pitchFamily="34" charset="-120"/>
                        </a:rPr>
                        <a:t>梯次內配合計畫徵件送件，</a:t>
                      </a:r>
                      <a:r>
                        <a:rPr lang="zh-TW" altLang="en-US" sz="1800" b="1" dirty="0">
                          <a:solidFill>
                            <a:srgbClr val="FF0000"/>
                          </a:solidFill>
                          <a:latin typeface="微軟正黑體" panose="020B0604030504040204" pitchFamily="34" charset="-120"/>
                          <a:ea typeface="微軟正黑體" panose="020B0604030504040204" pitchFamily="34" charset="-120"/>
                        </a:rPr>
                        <a:t>可免書</a:t>
                      </a:r>
                      <a:r>
                        <a:rPr lang="zh-TW" altLang="en-US" sz="1800" b="1" dirty="0" smtClean="0">
                          <a:solidFill>
                            <a:srgbClr val="FF0000"/>
                          </a:solidFill>
                          <a:latin typeface="微軟正黑體" panose="020B0604030504040204" pitchFamily="34" charset="-120"/>
                          <a:ea typeface="微軟正黑體" panose="020B0604030504040204" pitchFamily="34" charset="-120"/>
                        </a:rPr>
                        <a:t>審一次</a:t>
                      </a:r>
                      <a:r>
                        <a:rPr lang="zh-TW" altLang="en-US" sz="1800" b="1" dirty="0" smtClean="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直接進入會議審</a:t>
                      </a:r>
                      <a:r>
                        <a:rPr lang="zh-TW" altLang="en-US" sz="1800" b="1" dirty="0" smtClean="0">
                          <a:latin typeface="微軟正黑體" panose="020B0604030504040204" pitchFamily="34" charset="-120"/>
                          <a:ea typeface="微軟正黑體" panose="020B0604030504040204" pitchFamily="34" charset="-120"/>
                        </a:rPr>
                        <a:t>；</a:t>
                      </a:r>
                      <a:r>
                        <a:rPr kumimoji="1" lang="zh-TW" altLang="en-US" sz="1800" b="1" dirty="0" smtClean="0">
                          <a:solidFill>
                            <a:schemeClr val="tx1"/>
                          </a:solidFill>
                          <a:latin typeface="微軟正黑體" panose="020B0604030504040204" pitchFamily="34" charset="-120"/>
                          <a:ea typeface="微軟正黑體" panose="020B0604030504040204" pitchFamily="34" charset="-120"/>
                        </a:rPr>
                        <a:t>下次</a:t>
                      </a:r>
                      <a:r>
                        <a:rPr kumimoji="1" lang="zh-TW" altLang="en-US" sz="1800" b="1" dirty="0">
                          <a:latin typeface="微軟正黑體" panose="020B0604030504040204" pitchFamily="34" charset="-120"/>
                          <a:ea typeface="微軟正黑體" panose="020B0604030504040204" pitchFamily="34" charset="-120"/>
                        </a:rPr>
                        <a:t>送件時需在輔導推薦表明確敘明經費支用項目及效益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309694"/>
                  </a:ext>
                </a:extLst>
              </a:tr>
            </a:tbl>
          </a:graphicData>
        </a:graphic>
      </p:graphicFrame>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466" y="20766"/>
            <a:ext cx="738590" cy="738590"/>
          </a:xfrm>
          <a:prstGeom prst="rect">
            <a:avLst/>
          </a:prstGeom>
        </p:spPr>
      </p:pic>
      <p:sp>
        <p:nvSpPr>
          <p:cNvPr id="7" name="投影片編號版面配置區 162">
            <a:extLst>
              <a:ext uri="{FF2B5EF4-FFF2-40B4-BE49-F238E27FC236}">
                <a16:creationId xmlns:a16="http://schemas.microsoft.com/office/drawing/2014/main" id="{B55C83E3-3479-4043-BF64-C82A16E796A6}"/>
              </a:ext>
            </a:extLst>
          </p:cNvPr>
          <p:cNvSpPr>
            <a:spLocks noGrp="1"/>
          </p:cNvSpPr>
          <p:nvPr>
            <p:ph type="sldNum" sz="quarter" idx="12"/>
          </p:nvPr>
        </p:nvSpPr>
        <p:spPr>
          <a:xfrm>
            <a:off x="9261914" y="614534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100F4-39BA-4E34-B59F-CE27D46F8025}" type="slidenum">
              <a:rPr kumimoji="0" lang="zh-TW" altLang="en-US" sz="14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4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迴轉箭號 8"/>
          <p:cNvSpPr/>
          <p:nvPr/>
        </p:nvSpPr>
        <p:spPr>
          <a:xfrm flipV="1">
            <a:off x="685221" y="5999901"/>
            <a:ext cx="7282987" cy="630109"/>
          </a:xfrm>
          <a:prstGeom prst="uturnArrow">
            <a:avLst>
              <a:gd name="adj1" fmla="val 22984"/>
              <a:gd name="adj2" fmla="val 25000"/>
              <a:gd name="adj3" fmla="val 25000"/>
              <a:gd name="adj4" fmla="val 43750"/>
              <a:gd name="adj5" fmla="val 7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sp>
        <p:nvSpPr>
          <p:cNvPr id="11" name="迴轉箭號 10"/>
          <p:cNvSpPr/>
          <p:nvPr/>
        </p:nvSpPr>
        <p:spPr>
          <a:xfrm flipV="1">
            <a:off x="685221" y="5984496"/>
            <a:ext cx="3888432" cy="660918"/>
          </a:xfrm>
          <a:prstGeom prst="uturnArrow">
            <a:avLst>
              <a:gd name="adj1" fmla="val 23076"/>
              <a:gd name="adj2" fmla="val 25000"/>
              <a:gd name="adj3" fmla="val 21844"/>
              <a:gd name="adj4" fmla="val 42304"/>
              <a:gd name="adj5" fmla="val 7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graphicFrame>
        <p:nvGraphicFramePr>
          <p:cNvPr id="12" name="資料庫圖表 11">
            <a:extLst>
              <a:ext uri="{FF2B5EF4-FFF2-40B4-BE49-F238E27FC236}">
                <a16:creationId xmlns:a16="http://schemas.microsoft.com/office/drawing/2014/main" id="{880A6D93-5664-4D68-9D19-A6B807EC3D20}"/>
              </a:ext>
            </a:extLst>
          </p:cNvPr>
          <p:cNvGraphicFramePr/>
          <p:nvPr/>
        </p:nvGraphicFramePr>
        <p:xfrm>
          <a:off x="97670" y="5060376"/>
          <a:ext cx="12175415" cy="1559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迴轉箭號 12"/>
          <p:cNvSpPr/>
          <p:nvPr/>
        </p:nvSpPr>
        <p:spPr>
          <a:xfrm>
            <a:off x="4203580" y="5015188"/>
            <a:ext cx="6947780" cy="630109"/>
          </a:xfrm>
          <a:prstGeom prst="uturnArrow">
            <a:avLst>
              <a:gd name="adj1" fmla="val 22984"/>
              <a:gd name="adj2" fmla="val 25000"/>
              <a:gd name="adj3" fmla="val 25000"/>
              <a:gd name="adj4" fmla="val 43750"/>
              <a:gd name="adj5" fmla="val 7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solidFill>
                <a:schemeClr val="tx1"/>
              </a:solidFill>
            </a:endParaRPr>
          </a:p>
        </p:txBody>
      </p:sp>
      <p:sp>
        <p:nvSpPr>
          <p:cNvPr id="14" name="迴轉箭號 13"/>
          <p:cNvSpPr/>
          <p:nvPr/>
        </p:nvSpPr>
        <p:spPr>
          <a:xfrm>
            <a:off x="4203580" y="5007486"/>
            <a:ext cx="3835678" cy="630109"/>
          </a:xfrm>
          <a:prstGeom prst="uturnArrow">
            <a:avLst>
              <a:gd name="adj1" fmla="val 22984"/>
              <a:gd name="adj2" fmla="val 25000"/>
              <a:gd name="adj3" fmla="val 25000"/>
              <a:gd name="adj4" fmla="val 43750"/>
              <a:gd name="adj5" fmla="val 7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solidFill>
                <a:schemeClr val="tx1"/>
              </a:solidFill>
            </a:endParaRPr>
          </a:p>
        </p:txBody>
      </p:sp>
      <p:sp>
        <p:nvSpPr>
          <p:cNvPr id="15" name="文字方塊 14">
            <a:extLst>
              <a:ext uri="{FF2B5EF4-FFF2-40B4-BE49-F238E27FC236}">
                <a16:creationId xmlns:a16="http://schemas.microsoft.com/office/drawing/2014/main" id="{EC37A108-9667-454C-A975-24B311CF8B02}"/>
              </a:ext>
            </a:extLst>
          </p:cNvPr>
          <p:cNvSpPr txBox="1"/>
          <p:nvPr/>
        </p:nvSpPr>
        <p:spPr>
          <a:xfrm>
            <a:off x="1632384" y="6221066"/>
            <a:ext cx="1516284" cy="4476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zh-TW" altLang="en-US" b="1" dirty="0">
                <a:solidFill>
                  <a:schemeClr val="tx1"/>
                </a:solidFill>
                <a:latin typeface="微軟正黑體" panose="020B0604030504040204" pitchFamily="34" charset="-120"/>
                <a:ea typeface="微軟正黑體" panose="020B0604030504040204" pitchFamily="34" charset="-120"/>
              </a:rPr>
              <a:t>種子案</a:t>
            </a:r>
            <a:r>
              <a:rPr lang="zh-TW" altLang="en-US" b="1" kern="1200" dirty="0">
                <a:solidFill>
                  <a:schemeClr val="tx1"/>
                </a:solidFill>
                <a:latin typeface="微軟正黑體" panose="020B0604030504040204" pitchFamily="34" charset="-120"/>
                <a:ea typeface="微軟正黑體" panose="020B0604030504040204" pitchFamily="34" charset="-120"/>
              </a:rPr>
              <a:t>補助</a:t>
            </a:r>
          </a:p>
        </p:txBody>
      </p:sp>
      <p:sp>
        <p:nvSpPr>
          <p:cNvPr id="16" name="文字方塊 15">
            <a:extLst>
              <a:ext uri="{FF2B5EF4-FFF2-40B4-BE49-F238E27FC236}">
                <a16:creationId xmlns:a16="http://schemas.microsoft.com/office/drawing/2014/main" id="{7CCB7A81-4213-4DAB-8720-66E261A4CA60}"/>
              </a:ext>
            </a:extLst>
          </p:cNvPr>
          <p:cNvSpPr txBox="1"/>
          <p:nvPr/>
        </p:nvSpPr>
        <p:spPr>
          <a:xfrm>
            <a:off x="115575" y="4607058"/>
            <a:ext cx="376721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跨梯次時程示意圖</a:t>
            </a:r>
          </a:p>
        </p:txBody>
      </p:sp>
      <p:sp>
        <p:nvSpPr>
          <p:cNvPr id="17" name="文字方塊 16">
            <a:extLst>
              <a:ext uri="{FF2B5EF4-FFF2-40B4-BE49-F238E27FC236}">
                <a16:creationId xmlns:a16="http://schemas.microsoft.com/office/drawing/2014/main" id="{EC37A108-9667-454C-A975-24B311CF8B02}"/>
              </a:ext>
            </a:extLst>
          </p:cNvPr>
          <p:cNvSpPr txBox="1"/>
          <p:nvPr/>
        </p:nvSpPr>
        <p:spPr>
          <a:xfrm>
            <a:off x="5323242" y="6182336"/>
            <a:ext cx="1815038" cy="4476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zh-TW" altLang="en-US" b="1" dirty="0">
                <a:solidFill>
                  <a:schemeClr val="tx1"/>
                </a:solidFill>
                <a:latin typeface="微軟正黑體" panose="020B0604030504040204" pitchFamily="34" charset="-120"/>
                <a:ea typeface="微軟正黑體" panose="020B0604030504040204" pitchFamily="34" charset="-120"/>
              </a:rPr>
              <a:t>種子案</a:t>
            </a:r>
            <a:r>
              <a:rPr lang="zh-TW" altLang="en-US" b="1" kern="1200" dirty="0">
                <a:solidFill>
                  <a:schemeClr val="tx1"/>
                </a:solidFill>
                <a:latin typeface="微軟正黑體" panose="020B0604030504040204" pitchFamily="34" charset="-120"/>
                <a:ea typeface="微軟正黑體" panose="020B0604030504040204" pitchFamily="34" charset="-120"/>
              </a:rPr>
              <a:t>補助</a:t>
            </a:r>
          </a:p>
        </p:txBody>
      </p:sp>
      <p:sp>
        <p:nvSpPr>
          <p:cNvPr id="18" name="矩形 17"/>
          <p:cNvSpPr/>
          <p:nvPr/>
        </p:nvSpPr>
        <p:spPr>
          <a:xfrm>
            <a:off x="2149626" y="5309057"/>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月</a:t>
            </a:r>
          </a:p>
        </p:txBody>
      </p:sp>
      <p:sp>
        <p:nvSpPr>
          <p:cNvPr id="19" name="矩形 18"/>
          <p:cNvSpPr/>
          <p:nvPr/>
        </p:nvSpPr>
        <p:spPr>
          <a:xfrm>
            <a:off x="1225513" y="5312107"/>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月</a:t>
            </a:r>
          </a:p>
        </p:txBody>
      </p:sp>
      <p:sp>
        <p:nvSpPr>
          <p:cNvPr id="20" name="矩形 19"/>
          <p:cNvSpPr/>
          <p:nvPr/>
        </p:nvSpPr>
        <p:spPr>
          <a:xfrm>
            <a:off x="111757" y="5325835"/>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p>
        </p:txBody>
      </p:sp>
      <p:sp>
        <p:nvSpPr>
          <p:cNvPr id="21" name="矩形 20"/>
          <p:cNvSpPr/>
          <p:nvPr/>
        </p:nvSpPr>
        <p:spPr>
          <a:xfrm>
            <a:off x="3169897" y="5305903"/>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月</a:t>
            </a:r>
          </a:p>
        </p:txBody>
      </p:sp>
      <p:sp>
        <p:nvSpPr>
          <p:cNvPr id="22" name="矩形 21"/>
          <p:cNvSpPr/>
          <p:nvPr/>
        </p:nvSpPr>
        <p:spPr>
          <a:xfrm>
            <a:off x="4680912" y="5317923"/>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月</a:t>
            </a:r>
          </a:p>
        </p:txBody>
      </p:sp>
      <p:sp>
        <p:nvSpPr>
          <p:cNvPr id="23" name="矩形 22"/>
          <p:cNvSpPr/>
          <p:nvPr/>
        </p:nvSpPr>
        <p:spPr>
          <a:xfrm>
            <a:off x="5739412" y="5309521"/>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月</a:t>
            </a:r>
          </a:p>
        </p:txBody>
      </p:sp>
      <p:sp>
        <p:nvSpPr>
          <p:cNvPr id="24" name="矩形 23"/>
          <p:cNvSpPr/>
          <p:nvPr/>
        </p:nvSpPr>
        <p:spPr>
          <a:xfrm>
            <a:off x="6850831" y="5324926"/>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p>
        </p:txBody>
      </p:sp>
      <p:sp>
        <p:nvSpPr>
          <p:cNvPr id="25" name="矩形 24">
            <a:extLst>
              <a:ext uri="{FF2B5EF4-FFF2-40B4-BE49-F238E27FC236}">
                <a16:creationId xmlns:a16="http://schemas.microsoft.com/office/drawing/2014/main" id="{5AD99484-6A6E-4B8A-B5B0-6C7E48F736BA}"/>
              </a:ext>
            </a:extLst>
          </p:cNvPr>
          <p:cNvSpPr/>
          <p:nvPr/>
        </p:nvSpPr>
        <p:spPr>
          <a:xfrm>
            <a:off x="9393213" y="5312768"/>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月</a:t>
            </a:r>
          </a:p>
        </p:txBody>
      </p:sp>
      <p:sp>
        <p:nvSpPr>
          <p:cNvPr id="26" name="矩形 25">
            <a:extLst>
              <a:ext uri="{FF2B5EF4-FFF2-40B4-BE49-F238E27FC236}">
                <a16:creationId xmlns:a16="http://schemas.microsoft.com/office/drawing/2014/main" id="{E835B327-5E8E-4BB4-B84B-CD5622C3FAE1}"/>
              </a:ext>
            </a:extLst>
          </p:cNvPr>
          <p:cNvSpPr/>
          <p:nvPr/>
        </p:nvSpPr>
        <p:spPr>
          <a:xfrm>
            <a:off x="8360043" y="5299040"/>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月</a:t>
            </a:r>
          </a:p>
        </p:txBody>
      </p:sp>
      <p:sp>
        <p:nvSpPr>
          <p:cNvPr id="27" name="矩形 26">
            <a:extLst>
              <a:ext uri="{FF2B5EF4-FFF2-40B4-BE49-F238E27FC236}">
                <a16:creationId xmlns:a16="http://schemas.microsoft.com/office/drawing/2014/main" id="{CC438FC6-6E94-483D-9E18-834E3A846111}"/>
              </a:ext>
            </a:extLst>
          </p:cNvPr>
          <p:cNvSpPr/>
          <p:nvPr/>
        </p:nvSpPr>
        <p:spPr>
          <a:xfrm>
            <a:off x="10606431" y="5301225"/>
            <a:ext cx="1535832" cy="369332"/>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月</a:t>
            </a:r>
          </a:p>
        </p:txBody>
      </p:sp>
      <p:sp>
        <p:nvSpPr>
          <p:cNvPr id="28" name="文字方塊 27">
            <a:extLst>
              <a:ext uri="{FF2B5EF4-FFF2-40B4-BE49-F238E27FC236}">
                <a16:creationId xmlns:a16="http://schemas.microsoft.com/office/drawing/2014/main" id="{7331D7CF-DB01-4705-B4DD-A1DB4C35A55C}"/>
              </a:ext>
            </a:extLst>
          </p:cNvPr>
          <p:cNvSpPr txBox="1"/>
          <p:nvPr/>
        </p:nvSpPr>
        <p:spPr>
          <a:xfrm>
            <a:off x="5317336" y="4804273"/>
            <a:ext cx="1516284" cy="4476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zh-TW" altLang="en-US" b="1" dirty="0">
                <a:solidFill>
                  <a:schemeClr val="tx1"/>
                </a:solidFill>
                <a:latin typeface="微軟正黑體" panose="020B0604030504040204" pitchFamily="34" charset="-120"/>
                <a:ea typeface="微軟正黑體" panose="020B0604030504040204" pitchFamily="34" charset="-120"/>
              </a:rPr>
              <a:t>種子案</a:t>
            </a:r>
            <a:r>
              <a:rPr lang="zh-TW" altLang="en-US" b="1" kern="1200" dirty="0">
                <a:solidFill>
                  <a:schemeClr val="tx1"/>
                </a:solidFill>
                <a:latin typeface="微軟正黑體" panose="020B0604030504040204" pitchFamily="34" charset="-120"/>
                <a:ea typeface="微軟正黑體" panose="020B0604030504040204" pitchFamily="34" charset="-120"/>
              </a:rPr>
              <a:t>補助</a:t>
            </a:r>
          </a:p>
        </p:txBody>
      </p:sp>
      <p:sp>
        <p:nvSpPr>
          <p:cNvPr id="29" name="文字方塊 28">
            <a:extLst>
              <a:ext uri="{FF2B5EF4-FFF2-40B4-BE49-F238E27FC236}">
                <a16:creationId xmlns:a16="http://schemas.microsoft.com/office/drawing/2014/main" id="{15F3EE83-A2E9-4EAB-B266-F53238B76929}"/>
              </a:ext>
            </a:extLst>
          </p:cNvPr>
          <p:cNvSpPr txBox="1"/>
          <p:nvPr/>
        </p:nvSpPr>
        <p:spPr>
          <a:xfrm>
            <a:off x="8557380" y="4797320"/>
            <a:ext cx="1516284" cy="4476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zh-TW" altLang="en-US" b="1" dirty="0">
                <a:solidFill>
                  <a:schemeClr val="tx1"/>
                </a:solidFill>
                <a:latin typeface="微軟正黑體" panose="020B0604030504040204" pitchFamily="34" charset="-120"/>
                <a:ea typeface="微軟正黑體" panose="020B0604030504040204" pitchFamily="34" charset="-120"/>
              </a:rPr>
              <a:t>種子案</a:t>
            </a:r>
            <a:r>
              <a:rPr lang="zh-TW" altLang="en-US" b="1" kern="1200" dirty="0">
                <a:solidFill>
                  <a:schemeClr val="tx1"/>
                </a:solidFill>
                <a:latin typeface="微軟正黑體" panose="020B0604030504040204" pitchFamily="34" charset="-120"/>
                <a:ea typeface="微軟正黑體" panose="020B0604030504040204" pitchFamily="34" charset="-120"/>
              </a:rPr>
              <a:t>補助</a:t>
            </a:r>
          </a:p>
        </p:txBody>
      </p:sp>
    </p:spTree>
    <p:extLst>
      <p:ext uri="{BB962C8B-B14F-4D97-AF65-F5344CB8AC3E}">
        <p14:creationId xmlns:p14="http://schemas.microsoft.com/office/powerpoint/2010/main" val="332650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txBox="1">
            <a:spLocks noGrp="1"/>
          </p:cNvSpPr>
          <p:nvPr>
            <p:ph type="body" idx="1"/>
          </p:nvPr>
        </p:nvSpPr>
        <p:spPr>
          <a:xfrm>
            <a:off x="1084986" y="2438400"/>
            <a:ext cx="10022027" cy="895373"/>
          </a:xfrm>
          <a:prstGeom prst="rect">
            <a:avLst/>
          </a:prstGeom>
          <a:noFill/>
          <a:ln>
            <a:noFill/>
          </a:ln>
        </p:spPr>
        <p:txBody>
          <a:bodyPr spcFirstLastPara="1" wrap="square" lIns="0" tIns="146050" rIns="0" bIns="0" anchor="t" anchorCtr="0">
            <a:spAutoFit/>
          </a:bodyPr>
          <a:lstStyle/>
          <a:p>
            <a:pPr marL="0" lvl="0" indent="0" algn="ctr" rtl="0">
              <a:lnSpc>
                <a:spcPct val="90000"/>
              </a:lnSpc>
              <a:spcBef>
                <a:spcPts val="0"/>
              </a:spcBef>
              <a:spcAft>
                <a:spcPts val="0"/>
              </a:spcAft>
              <a:buClr>
                <a:schemeClr val="dk1"/>
              </a:buClr>
              <a:buSzPts val="5400"/>
              <a:buNone/>
            </a:pPr>
            <a:r>
              <a:rPr lang="zh-TW" sz="5400" b="1">
                <a:latin typeface="Microsoft JhengHei"/>
                <a:ea typeface="Microsoft JhengHei"/>
                <a:cs typeface="Microsoft JhengHei"/>
                <a:sym typeface="Microsoft JhengHei"/>
              </a:rPr>
              <a:t>科研創業計畫</a:t>
            </a:r>
            <a:endParaRPr sz="5400" b="1"/>
          </a:p>
        </p:txBody>
      </p:sp>
      <p:sp>
        <p:nvSpPr>
          <p:cNvPr id="250" name="Google Shape;250;p1"/>
          <p:cNvSpPr txBox="1">
            <a:spLocks noGrp="1"/>
          </p:cNvSpPr>
          <p:nvPr>
            <p:ph type="sldNum" idx="12"/>
          </p:nvPr>
        </p:nvSpPr>
        <p:spPr>
          <a:xfrm>
            <a:off x="11818957" y="6573599"/>
            <a:ext cx="298872" cy="153888"/>
          </a:xfrm>
          <a:prstGeom prst="rect">
            <a:avLst/>
          </a:prstGeom>
          <a:noFill/>
          <a:ln>
            <a:noFill/>
          </a:ln>
        </p:spPr>
        <p:txBody>
          <a:bodyPr spcFirstLastPara="1" wrap="square" lIns="0" tIns="0" rIns="0" bIns="0" anchor="t" anchorCtr="0">
            <a:spAutoFit/>
          </a:bodyPr>
          <a:lstStyle/>
          <a:p>
            <a:pPr marL="112395"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TW" sz="10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pPr marL="112395"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0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endParaRPr>
          </a:p>
        </p:txBody>
      </p:sp>
      <p:sp>
        <p:nvSpPr>
          <p:cNvPr id="251" name="Google Shape;251;p1"/>
          <p:cNvSpPr txBox="1"/>
          <p:nvPr/>
        </p:nvSpPr>
        <p:spPr>
          <a:xfrm>
            <a:off x="2666999" y="3886200"/>
            <a:ext cx="6858000" cy="1252959"/>
          </a:xfrm>
          <a:prstGeom prst="rect">
            <a:avLst/>
          </a:prstGeom>
          <a:noFill/>
          <a:ln>
            <a:noFill/>
          </a:ln>
        </p:spPr>
        <p:txBody>
          <a:bodyPr spcFirstLastPara="1" wrap="square" lIns="0" tIns="0" rIns="0" bIns="0" anchor="t" anchorCtr="0">
            <a:normAutofit/>
          </a:bodyPr>
          <a:lstStyle/>
          <a:p>
            <a:pPr lvl="0" algn="ctr">
              <a:buClr>
                <a:srgbClr val="000000"/>
              </a:buClr>
              <a:defRPr/>
            </a:pPr>
            <a:r>
              <a:rPr lang="en-US" altLang="zh-TW" sz="4000" kern="0" dirty="0">
                <a:solidFill>
                  <a:srgbClr val="000000"/>
                </a:solidFill>
                <a:latin typeface="Microsoft JhengHei"/>
                <a:ea typeface="Microsoft JhengHei"/>
                <a:cs typeface="Microsoft JhengHei"/>
                <a:sym typeface="Microsoft JhengHei"/>
              </a:rPr>
              <a:t>114</a:t>
            </a:r>
            <a:r>
              <a:rPr lang="zh-TW" altLang="en-US" sz="4000" kern="0" dirty="0">
                <a:solidFill>
                  <a:srgbClr val="000000"/>
                </a:solidFill>
                <a:latin typeface="Microsoft JhengHei"/>
                <a:ea typeface="Microsoft JhengHei"/>
                <a:cs typeface="Microsoft JhengHei"/>
                <a:sym typeface="Microsoft JhengHei"/>
              </a:rPr>
              <a:t>年第</a:t>
            </a:r>
            <a:r>
              <a:rPr lang="en-US" altLang="zh-TW" sz="4000" kern="0" dirty="0">
                <a:solidFill>
                  <a:srgbClr val="000000"/>
                </a:solidFill>
                <a:latin typeface="Microsoft JhengHei"/>
                <a:ea typeface="Microsoft JhengHei"/>
                <a:cs typeface="Microsoft JhengHei"/>
                <a:sym typeface="Microsoft JhengHei"/>
              </a:rPr>
              <a:t>2</a:t>
            </a:r>
            <a:r>
              <a:rPr lang="zh-TW" altLang="en-US" sz="4000" kern="0" dirty="0" smtClean="0">
                <a:solidFill>
                  <a:srgbClr val="000000"/>
                </a:solidFill>
                <a:latin typeface="Microsoft JhengHei"/>
                <a:ea typeface="Microsoft JhengHei"/>
                <a:cs typeface="Microsoft JhengHei"/>
                <a:sym typeface="Microsoft JhengHei"/>
              </a:rPr>
              <a:t>梯次</a:t>
            </a:r>
            <a:r>
              <a:rPr lang="en-US" altLang="zh-TW" sz="4000" kern="0" dirty="0" smtClean="0">
                <a:solidFill>
                  <a:srgbClr val="000000"/>
                </a:solidFill>
                <a:latin typeface="Microsoft JhengHei"/>
                <a:ea typeface="Microsoft JhengHei"/>
                <a:cs typeface="Microsoft JhengHei"/>
                <a:sym typeface="Microsoft JhengHei"/>
              </a:rPr>
              <a:t>~115</a:t>
            </a:r>
            <a:r>
              <a:rPr lang="zh-TW" altLang="en-US" sz="4000" kern="0" dirty="0" smtClean="0">
                <a:solidFill>
                  <a:srgbClr val="000000"/>
                </a:solidFill>
                <a:latin typeface="Microsoft JhengHei"/>
                <a:ea typeface="Microsoft JhengHei"/>
                <a:cs typeface="Microsoft JhengHei"/>
                <a:sym typeface="Microsoft JhengHei"/>
              </a:rPr>
              <a:t>年第</a:t>
            </a:r>
            <a:r>
              <a:rPr lang="en-US" altLang="zh-TW" sz="4000" kern="0" dirty="0" smtClean="0">
                <a:solidFill>
                  <a:srgbClr val="000000"/>
                </a:solidFill>
                <a:latin typeface="Microsoft JhengHei"/>
                <a:ea typeface="Microsoft JhengHei"/>
                <a:cs typeface="Microsoft JhengHei"/>
                <a:sym typeface="Microsoft JhengHei"/>
              </a:rPr>
              <a:t>1</a:t>
            </a:r>
            <a:r>
              <a:rPr lang="zh-TW" altLang="en-US" sz="4000" kern="0" dirty="0" smtClean="0">
                <a:solidFill>
                  <a:srgbClr val="000000"/>
                </a:solidFill>
                <a:latin typeface="Microsoft JhengHei"/>
                <a:ea typeface="Microsoft JhengHei"/>
                <a:cs typeface="Microsoft JhengHei"/>
                <a:sym typeface="Microsoft JhengHei"/>
              </a:rPr>
              <a:t>梯次</a:t>
            </a:r>
            <a:endParaRPr lang="zh-TW" altLang="en-US" sz="4000" kern="0" dirty="0">
              <a:solidFill>
                <a:srgbClr val="000000"/>
              </a:solidFill>
              <a:latin typeface="Microsoft JhengHei"/>
              <a:ea typeface="Microsoft JhengHei"/>
              <a:cs typeface="Microsoft JhengHei"/>
              <a:sym typeface="Microsoft JhengHei"/>
            </a:endParaRPr>
          </a:p>
          <a:p>
            <a:pPr lvl="0" algn="ctr">
              <a:buClr>
                <a:srgbClr val="000000"/>
              </a:buClr>
              <a:defRPr/>
            </a:pPr>
            <a:r>
              <a:rPr lang="zh-TW" altLang="en-US" sz="4000" kern="0" dirty="0">
                <a:solidFill>
                  <a:srgbClr val="000000"/>
                </a:solidFill>
                <a:latin typeface="Microsoft JhengHei"/>
                <a:ea typeface="Microsoft JhengHei"/>
                <a:cs typeface="Microsoft JhengHei"/>
                <a:sym typeface="Microsoft JhengHei"/>
              </a:rPr>
              <a:t>徵案規劃</a:t>
            </a:r>
          </a:p>
        </p:txBody>
      </p:sp>
    </p:spTree>
    <p:extLst>
      <p:ext uri="{BB962C8B-B14F-4D97-AF65-F5344CB8AC3E}">
        <p14:creationId xmlns:p14="http://schemas.microsoft.com/office/powerpoint/2010/main" val="1181162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58"/>
          <p:cNvSpPr/>
          <p:nvPr/>
        </p:nvSpPr>
        <p:spPr>
          <a:xfrm>
            <a:off x="4137119" y="1539892"/>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54" name="Google Shape;654;p58"/>
          <p:cNvSpPr/>
          <p:nvPr/>
        </p:nvSpPr>
        <p:spPr>
          <a:xfrm flipV="1">
            <a:off x="993913" y="2163426"/>
            <a:ext cx="10612883" cy="45719"/>
          </a:xfrm>
          <a:custGeom>
            <a:avLst/>
            <a:gdLst/>
            <a:ahLst/>
            <a:cxnLst/>
            <a:rect l="l" t="t" r="r" b="b"/>
            <a:pathLst>
              <a:path w="7832035" h="23854" extrusionOk="0">
                <a:moveTo>
                  <a:pt x="0" y="0"/>
                </a:moveTo>
                <a:lnTo>
                  <a:pt x="7832035" y="23854"/>
                </a:lnTo>
              </a:path>
            </a:pathLst>
          </a:custGeom>
          <a:noFill/>
          <a:ln w="63500" cap="flat" cmpd="sng">
            <a:solidFill>
              <a:srgbClr val="BFBFBF"/>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5" name="Google Shape;655;p58"/>
          <p:cNvSpPr/>
          <p:nvPr/>
        </p:nvSpPr>
        <p:spPr>
          <a:xfrm>
            <a:off x="1804679" y="1555614"/>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56" name="Google Shape;656;p58"/>
          <p:cNvSpPr txBox="1">
            <a:spLocks noGrp="1"/>
          </p:cNvSpPr>
          <p:nvPr>
            <p:ph type="title" idx="4294967295"/>
          </p:nvPr>
        </p:nvSpPr>
        <p:spPr>
          <a:xfrm>
            <a:off x="0" y="109538"/>
            <a:ext cx="10515600" cy="7413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zh-TW" sz="3200" b="1" dirty="0"/>
              <a:t>114-2徵件時程</a:t>
            </a:r>
            <a:r>
              <a:rPr lang="zh-TW" sz="3200" b="1" dirty="0" smtClean="0"/>
              <a:t>規劃</a:t>
            </a:r>
            <a:endParaRPr sz="2000" dirty="0"/>
          </a:p>
        </p:txBody>
      </p:sp>
      <p:sp>
        <p:nvSpPr>
          <p:cNvPr id="659" name="Google Shape;659;p58"/>
          <p:cNvSpPr/>
          <p:nvPr/>
        </p:nvSpPr>
        <p:spPr>
          <a:xfrm>
            <a:off x="1931729" y="1683264"/>
            <a:ext cx="936104" cy="93610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60" name="Google Shape;660;p58"/>
          <p:cNvSpPr txBox="1"/>
          <p:nvPr/>
        </p:nvSpPr>
        <p:spPr>
          <a:xfrm>
            <a:off x="1653204" y="2106233"/>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計畫徵件</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開始</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1" name="Google Shape;661;p58"/>
          <p:cNvSpPr/>
          <p:nvPr/>
        </p:nvSpPr>
        <p:spPr>
          <a:xfrm>
            <a:off x="890569" y="2067906"/>
            <a:ext cx="232155" cy="232155"/>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663" name="Google Shape;663;p58"/>
          <p:cNvGrpSpPr/>
          <p:nvPr/>
        </p:nvGrpSpPr>
        <p:grpSpPr>
          <a:xfrm>
            <a:off x="206580" y="2482286"/>
            <a:ext cx="1586759" cy="1006362"/>
            <a:chOff x="81107" y="2119209"/>
            <a:chExt cx="1664151" cy="1534685"/>
          </a:xfrm>
        </p:grpSpPr>
        <p:sp>
          <p:nvSpPr>
            <p:cNvPr id="664" name="Google Shape;664;p58"/>
            <p:cNvSpPr/>
            <p:nvPr/>
          </p:nvSpPr>
          <p:spPr>
            <a:xfrm>
              <a:off x="89074" y="2119209"/>
              <a:ext cx="1656184" cy="10275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02/12</a:t>
              </a:r>
              <a:r>
                <a:rPr kumimoji="0" lang="zh-TW" alt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台南</a:t>
              </a:r>
              <a:endPar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02/13</a:t>
              </a:r>
              <a:r>
                <a:rPr kumimoji="0" lang="zh-TW" alt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台北</a:t>
              </a:r>
              <a:endPar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02/14</a:t>
              </a:r>
              <a:r>
                <a:rPr kumimoji="0" lang="zh-TW" alt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台中</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665" name="Google Shape;665;p58"/>
            <p:cNvSpPr/>
            <p:nvPr/>
          </p:nvSpPr>
          <p:spPr>
            <a:xfrm>
              <a:off x="81107" y="3160716"/>
              <a:ext cx="1656184" cy="49317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徵件說明</a:t>
              </a:r>
              <a:r>
                <a:rPr kumimoji="0" lang="zh-TW" altLang="en-US" sz="16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會</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sp>
        <p:nvSpPr>
          <p:cNvPr id="666" name="Google Shape;666;p58"/>
          <p:cNvSpPr/>
          <p:nvPr/>
        </p:nvSpPr>
        <p:spPr>
          <a:xfrm>
            <a:off x="3384311" y="2083561"/>
            <a:ext cx="232155" cy="232155"/>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68" name="Google Shape;668;p58"/>
          <p:cNvSpPr/>
          <p:nvPr/>
        </p:nvSpPr>
        <p:spPr>
          <a:xfrm>
            <a:off x="4250938" y="1671181"/>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69" name="Google Shape;669;p58"/>
          <p:cNvSpPr txBox="1"/>
          <p:nvPr/>
        </p:nvSpPr>
        <p:spPr>
          <a:xfrm>
            <a:off x="3992198" y="2108951"/>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計畫徵件</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截止</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0" name="Google Shape;670;p58"/>
          <p:cNvSpPr txBox="1"/>
          <p:nvPr/>
        </p:nvSpPr>
        <p:spPr>
          <a:xfrm>
            <a:off x="1987624" y="1817720"/>
            <a:ext cx="98148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kumimoji="0" lang="en-US" altLang="zh-TW" sz="1800" b="1" i="0" u="none" strike="noStrike" kern="0" cap="none" spc="0" normalizeH="0" baseline="0" noProof="0">
                <a:ln>
                  <a:noFill/>
                </a:ln>
                <a:solidFill>
                  <a:srgbClr val="FFFFFF"/>
                </a:solidFill>
                <a:effectLst/>
                <a:uLnTx/>
                <a:uFillTx/>
                <a:latin typeface="Microsoft JhengHei"/>
                <a:ea typeface="Microsoft JhengHei"/>
                <a:cs typeface="Microsoft JhengHei"/>
                <a:sym typeface="Microsoft JhengHei"/>
              </a:rPr>
              <a:t>02/17</a:t>
            </a:r>
            <a:endParaRPr kumimoji="0" sz="18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1" name="Google Shape;671;p58"/>
          <p:cNvSpPr txBox="1"/>
          <p:nvPr/>
        </p:nvSpPr>
        <p:spPr>
          <a:xfrm>
            <a:off x="4331065" y="1820629"/>
            <a:ext cx="98798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kumimoji="0" lang="en-US" altLang="zh-TW" sz="1800" b="1" i="0" u="none" strike="noStrike" kern="0" cap="none" spc="0" normalizeH="0" baseline="0" noProof="0" dirty="0">
                <a:ln>
                  <a:noFill/>
                </a:ln>
                <a:solidFill>
                  <a:srgbClr val="FFFFFF"/>
                </a:solidFill>
                <a:effectLst/>
                <a:uLnTx/>
                <a:uFillTx/>
                <a:latin typeface="Microsoft JhengHei"/>
                <a:ea typeface="Microsoft JhengHei"/>
                <a:cs typeface="Microsoft JhengHei"/>
                <a:sym typeface="Microsoft JhengHei"/>
              </a:rPr>
              <a:t>03/17</a:t>
            </a: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675" name="Google Shape;675;p58"/>
          <p:cNvGrpSpPr/>
          <p:nvPr/>
        </p:nvGrpSpPr>
        <p:grpSpPr>
          <a:xfrm>
            <a:off x="2585597" y="2768646"/>
            <a:ext cx="2033600" cy="642984"/>
            <a:chOff x="526094" y="2137428"/>
            <a:chExt cx="1669642" cy="642984"/>
          </a:xfrm>
        </p:grpSpPr>
        <p:sp>
          <p:nvSpPr>
            <p:cNvPr id="676" name="Google Shape;676;p58"/>
            <p:cNvSpPr/>
            <p:nvPr/>
          </p:nvSpPr>
          <p:spPr>
            <a:xfrm>
              <a:off x="526094" y="2137428"/>
              <a:ext cx="1656184" cy="5847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rPr>
                <a:t>2</a:t>
              </a:r>
              <a:r>
                <a:rPr kumimoji="0" lang="zh-TW" altLang="en-US"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rPr>
                <a:t>月中下旬</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677" name="Google Shape;677;p58"/>
            <p:cNvSpPr/>
            <p:nvPr/>
          </p:nvSpPr>
          <p:spPr>
            <a:xfrm>
              <a:off x="539552" y="2375051"/>
              <a:ext cx="1656184" cy="40536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平台初審</a:t>
              </a:r>
              <a:r>
                <a:rPr kumimoji="0" lang="zh-TW" altLang="en-US" sz="16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會議</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79" name="Google Shape;679;p58"/>
          <p:cNvSpPr/>
          <p:nvPr/>
        </p:nvSpPr>
        <p:spPr>
          <a:xfrm>
            <a:off x="5805504" y="2094403"/>
            <a:ext cx="229404" cy="229404"/>
          </a:xfrm>
          <a:prstGeom prst="ellipse">
            <a:avLst/>
          </a:prstGeom>
          <a:solidFill>
            <a:srgbClr val="63A537"/>
          </a:solidFill>
          <a:ln w="50800" cap="flat" cmpd="sng">
            <a:solidFill>
              <a:srgbClr val="748B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684" name="Google Shape;684;p58"/>
          <p:cNvGrpSpPr/>
          <p:nvPr/>
        </p:nvGrpSpPr>
        <p:grpSpPr>
          <a:xfrm>
            <a:off x="4834931" y="2699975"/>
            <a:ext cx="2362361" cy="800219"/>
            <a:chOff x="655596" y="2310572"/>
            <a:chExt cx="1761118" cy="800219"/>
          </a:xfrm>
        </p:grpSpPr>
        <p:sp>
          <p:nvSpPr>
            <p:cNvPr id="685" name="Google Shape;685;p58"/>
            <p:cNvSpPr/>
            <p:nvPr/>
          </p:nvSpPr>
          <p:spPr>
            <a:xfrm>
              <a:off x="655596" y="2310572"/>
              <a:ext cx="1761118" cy="80021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03/25-04/08</a:t>
              </a:r>
              <a:b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b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686" name="Google Shape;686;p58"/>
            <p:cNvSpPr/>
            <p:nvPr/>
          </p:nvSpPr>
          <p:spPr>
            <a:xfrm>
              <a:off x="702691" y="2586770"/>
              <a:ext cx="165618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書面審查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 name="群組 5"/>
          <p:cNvGrpSpPr/>
          <p:nvPr/>
        </p:nvGrpSpPr>
        <p:grpSpPr>
          <a:xfrm>
            <a:off x="6591002" y="1567030"/>
            <a:ext cx="1493154" cy="1190802"/>
            <a:chOff x="6740306" y="3210653"/>
            <a:chExt cx="1493154" cy="1190802"/>
          </a:xfrm>
        </p:grpSpPr>
        <p:sp>
          <p:nvSpPr>
            <p:cNvPr id="652" name="Google Shape;652;p58"/>
            <p:cNvSpPr/>
            <p:nvPr/>
          </p:nvSpPr>
          <p:spPr>
            <a:xfrm>
              <a:off x="6874140" y="3210653"/>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89" name="Google Shape;689;p58"/>
            <p:cNvSpPr/>
            <p:nvPr/>
          </p:nvSpPr>
          <p:spPr>
            <a:xfrm>
              <a:off x="7008417" y="3353152"/>
              <a:ext cx="936104" cy="93610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0" name="Google Shape;690;p58"/>
            <p:cNvSpPr txBox="1"/>
            <p:nvPr/>
          </p:nvSpPr>
          <p:spPr>
            <a:xfrm>
              <a:off x="6740306" y="3738031"/>
              <a:ext cx="1493154" cy="4800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書面</a:t>
              </a:r>
              <a:endParaRPr kumimoji="0" lang="en-US" altLang="zh-TW"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lang="zh-TW" altLang="en-US" sz="1400" b="1" kern="0" dirty="0" smtClean="0">
                  <a:solidFill>
                    <a:srgbClr val="7030A0"/>
                  </a:solidFill>
                  <a:latin typeface="Microsoft JhengHei"/>
                  <a:ea typeface="Microsoft JhengHei"/>
                  <a:cs typeface="Microsoft JhengHei"/>
                  <a:sym typeface="Microsoft JhengHei"/>
                </a:rPr>
                <a:t>審查</a:t>
              </a: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完成</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p:txBody>
        </p:sp>
        <p:sp>
          <p:nvSpPr>
            <p:cNvPr id="691" name="Google Shape;691;p58"/>
            <p:cNvSpPr txBox="1"/>
            <p:nvPr/>
          </p:nvSpPr>
          <p:spPr>
            <a:xfrm>
              <a:off x="7057595" y="3463169"/>
              <a:ext cx="93283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kumimoji="0" lang="en-US" altLang="zh-TW" sz="1800" b="1" i="0" u="none" strike="noStrike" kern="0" cap="none" spc="0" normalizeH="0" baseline="0" noProof="0" dirty="0" smtClean="0">
                  <a:ln>
                    <a:noFill/>
                  </a:ln>
                  <a:solidFill>
                    <a:srgbClr val="FFFFFF"/>
                  </a:solidFill>
                  <a:effectLst/>
                  <a:uLnTx/>
                  <a:uFillTx/>
                  <a:latin typeface="Microsoft JhengHei"/>
                  <a:ea typeface="Microsoft JhengHei"/>
                  <a:cs typeface="Microsoft JhengHei"/>
                  <a:sym typeface="Microsoft JhengHei"/>
                </a:rPr>
                <a:t>04/11</a:t>
              </a: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nvGrpSpPr>
          <p:cNvPr id="2" name="群組 1"/>
          <p:cNvGrpSpPr/>
          <p:nvPr/>
        </p:nvGrpSpPr>
        <p:grpSpPr>
          <a:xfrm>
            <a:off x="9795611" y="1568580"/>
            <a:ext cx="1493154" cy="1190802"/>
            <a:chOff x="10395518" y="3209654"/>
            <a:chExt cx="1493154" cy="1190802"/>
          </a:xfrm>
        </p:grpSpPr>
        <p:sp>
          <p:nvSpPr>
            <p:cNvPr id="651" name="Google Shape;651;p58"/>
            <p:cNvSpPr/>
            <p:nvPr/>
          </p:nvSpPr>
          <p:spPr>
            <a:xfrm>
              <a:off x="10526903" y="3209654"/>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3" name="Google Shape;693;p58"/>
            <p:cNvSpPr/>
            <p:nvPr/>
          </p:nvSpPr>
          <p:spPr>
            <a:xfrm>
              <a:off x="10647935" y="3336517"/>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4" name="Google Shape;694;p58"/>
            <p:cNvSpPr txBox="1"/>
            <p:nvPr/>
          </p:nvSpPr>
          <p:spPr>
            <a:xfrm>
              <a:off x="10395518" y="3800858"/>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商發培訓</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活動</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5" name="Google Shape;695;p58"/>
            <p:cNvSpPr txBox="1"/>
            <p:nvPr/>
          </p:nvSpPr>
          <p:spPr>
            <a:xfrm>
              <a:off x="10589547" y="3551488"/>
              <a:ext cx="1144776"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600"/>
                <a:buFont typeface="Microsoft JhengHei"/>
                <a:buNone/>
                <a:tabLst/>
                <a:defRPr/>
              </a:pPr>
              <a:r>
                <a:rPr kumimoji="0" lang="en-US" altLang="zh-TW" sz="1600" b="1" i="0" u="none" strike="noStrike" kern="0" cap="none" spc="0" normalizeH="0" baseline="0" noProof="0" dirty="0">
                  <a:ln>
                    <a:noFill/>
                  </a:ln>
                  <a:solidFill>
                    <a:schemeClr val="bg1"/>
                  </a:solidFill>
                  <a:effectLst/>
                  <a:uLnTx/>
                  <a:uFillTx/>
                  <a:latin typeface="Microsoft JhengHei"/>
                  <a:ea typeface="Microsoft JhengHei"/>
                  <a:cs typeface="Microsoft JhengHei"/>
                  <a:sym typeface="Microsoft JhengHei"/>
                </a:rPr>
                <a:t>04/27-29</a:t>
              </a:r>
            </a:p>
          </p:txBody>
        </p:sp>
      </p:grpSp>
      <p:grpSp>
        <p:nvGrpSpPr>
          <p:cNvPr id="704" name="Google Shape;704;p58"/>
          <p:cNvGrpSpPr/>
          <p:nvPr/>
        </p:nvGrpSpPr>
        <p:grpSpPr>
          <a:xfrm>
            <a:off x="7938183" y="2705351"/>
            <a:ext cx="2033600" cy="800219"/>
            <a:chOff x="526094" y="2137428"/>
            <a:chExt cx="1669642" cy="800219"/>
          </a:xfrm>
        </p:grpSpPr>
        <p:sp>
          <p:nvSpPr>
            <p:cNvPr id="705" name="Google Shape;705;p58"/>
            <p:cNvSpPr/>
            <p:nvPr/>
          </p:nvSpPr>
          <p:spPr>
            <a:xfrm>
              <a:off x="526094" y="2137428"/>
              <a:ext cx="1656184" cy="80021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zh-TW"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rPr>
                <a:t>04/14-05/02</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706" name="Google Shape;706;p58"/>
            <p:cNvSpPr/>
            <p:nvPr/>
          </p:nvSpPr>
          <p:spPr>
            <a:xfrm>
              <a:off x="539552" y="2375051"/>
              <a:ext cx="1656184" cy="56259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PM Pre-DD</a:t>
              </a:r>
              <a:endParaRPr lang="en-US" altLang="zh-TW" sz="1600" b="1" kern="0" noProof="0" dirty="0" smtClean="0">
                <a:solidFill>
                  <a:srgbClr val="3F3F3F"/>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lang="zh-TW" altLang="en-US" sz="1600" b="1" kern="0" dirty="0">
                  <a:solidFill>
                    <a:srgbClr val="3F3F3F"/>
                  </a:solidFill>
                  <a:latin typeface="Microsoft JhengHei"/>
                  <a:ea typeface="Microsoft JhengHei"/>
                  <a:cs typeface="Microsoft JhengHei"/>
                  <a:sym typeface="Microsoft JhengHei"/>
                </a:rPr>
                <a:t>現地訪視</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sp>
        <p:nvSpPr>
          <p:cNvPr id="710" name="Google Shape;710;p58"/>
          <p:cNvSpPr/>
          <p:nvPr/>
        </p:nvSpPr>
        <p:spPr>
          <a:xfrm>
            <a:off x="9017361" y="1028735"/>
            <a:ext cx="2996477" cy="56380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1" i="0" u="none" strike="noStrike" kern="0" cap="none" spc="0" normalizeH="0" baseline="0" noProof="0" dirty="0" smtClean="0">
                <a:ln>
                  <a:noFill/>
                </a:ln>
                <a:solidFill>
                  <a:srgbClr val="0000CC"/>
                </a:solidFill>
                <a:effectLst/>
                <a:uLnTx/>
                <a:uFillTx/>
                <a:latin typeface="Microsoft JhengHei"/>
                <a:ea typeface="Microsoft JhengHei"/>
                <a:cs typeface="Microsoft JhengHei"/>
                <a:sym typeface="Microsoft JhengHei"/>
              </a:rPr>
              <a:t>❖本梯次預計以</a:t>
            </a:r>
            <a:r>
              <a:rPr kumimoji="0" lang="en-US" altLang="zh-TW" sz="1600" b="1" i="0" u="none" strike="noStrike" kern="0" cap="none" spc="0" normalizeH="0" baseline="0" noProof="0" dirty="0" smtClean="0">
                <a:ln>
                  <a:noFill/>
                </a:ln>
                <a:solidFill>
                  <a:srgbClr val="FF0000"/>
                </a:solidFill>
                <a:effectLst/>
                <a:uLnTx/>
                <a:uFillTx/>
                <a:latin typeface="Microsoft JhengHei"/>
                <a:ea typeface="Microsoft JhengHei"/>
                <a:cs typeface="Microsoft JhengHei"/>
                <a:sym typeface="Microsoft JhengHei"/>
              </a:rPr>
              <a:t>3</a:t>
            </a:r>
            <a:r>
              <a:rPr kumimoji="0" lang="zh-TW" altLang="en-US" sz="1600" b="1" i="0" u="none" strike="noStrike" kern="0" cap="none" spc="0" normalizeH="0" baseline="0" noProof="0" dirty="0" smtClean="0">
                <a:ln>
                  <a:noFill/>
                </a:ln>
                <a:solidFill>
                  <a:srgbClr val="FF0000"/>
                </a:solidFill>
                <a:effectLst/>
                <a:uLnTx/>
                <a:uFillTx/>
                <a:latin typeface="Microsoft JhengHei"/>
                <a:ea typeface="Microsoft JhengHei"/>
                <a:cs typeface="Microsoft JhengHei"/>
                <a:sym typeface="Microsoft JhengHei"/>
              </a:rPr>
              <a:t>天</a:t>
            </a:r>
            <a:r>
              <a:rPr kumimoji="0" lang="zh-TW" altLang="en-US" sz="1600" b="1" i="0" u="none" strike="noStrike" kern="0" cap="none" spc="0" normalizeH="0" baseline="0" noProof="0" dirty="0" smtClean="0">
                <a:ln>
                  <a:noFill/>
                </a:ln>
                <a:solidFill>
                  <a:srgbClr val="0000CC"/>
                </a:solidFill>
                <a:effectLst/>
                <a:uLnTx/>
                <a:uFillTx/>
                <a:latin typeface="Microsoft JhengHei"/>
                <a:ea typeface="Microsoft JhengHei"/>
                <a:cs typeface="Microsoft JhengHei"/>
                <a:sym typeface="Microsoft JhengHei"/>
              </a:rPr>
              <a:t>辦理，</a:t>
            </a:r>
            <a:endParaRPr lang="en-US" altLang="zh-TW" sz="1600" b="1" kern="0" dirty="0" smtClean="0">
              <a:solidFill>
                <a:srgbClr val="0000CC"/>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b="1" kern="0" dirty="0" smtClean="0">
                <a:solidFill>
                  <a:srgbClr val="0000CC"/>
                </a:solidFill>
                <a:latin typeface="Microsoft JhengHei"/>
                <a:ea typeface="Microsoft JhengHei"/>
                <a:cs typeface="Microsoft JhengHei"/>
                <a:sym typeface="Microsoft JhengHei"/>
              </a:rPr>
              <a:t>實際情況依當梯次規劃而定</a:t>
            </a:r>
            <a:endParaRPr kumimoji="0" sz="1600" b="1" i="0" u="none" strike="noStrike" kern="0" cap="none" spc="0" normalizeH="0" baseline="0" noProof="0" dirty="0">
              <a:ln>
                <a:noFill/>
              </a:ln>
              <a:solidFill>
                <a:srgbClr val="0000CC"/>
              </a:solidFill>
              <a:effectLst/>
              <a:uLnTx/>
              <a:uFillTx/>
              <a:latin typeface="Microsoft JhengHei"/>
              <a:ea typeface="Microsoft JhengHei"/>
              <a:cs typeface="Microsoft JhengHei"/>
              <a:sym typeface="Microsoft JhengHei"/>
            </a:endParaRPr>
          </a:p>
        </p:txBody>
      </p:sp>
      <p:cxnSp>
        <p:nvCxnSpPr>
          <p:cNvPr id="40" name="Google Shape;721;p59"/>
          <p:cNvCxnSpPr/>
          <p:nvPr/>
        </p:nvCxnSpPr>
        <p:spPr>
          <a:xfrm rot="10800000" flipH="1">
            <a:off x="7919783" y="2487075"/>
            <a:ext cx="2052000" cy="5412"/>
          </a:xfrm>
          <a:prstGeom prst="straightConnector1">
            <a:avLst/>
          </a:prstGeom>
          <a:noFill/>
          <a:ln w="19050" cap="flat" cmpd="sng">
            <a:solidFill>
              <a:srgbClr val="7030A0"/>
            </a:solidFill>
            <a:prstDash val="solid"/>
            <a:round/>
            <a:headEnd type="triangle" w="med" len="med"/>
            <a:tailEnd type="triangle" w="med" len="med"/>
          </a:ln>
        </p:spPr>
      </p:cxnSp>
      <p:sp>
        <p:nvSpPr>
          <p:cNvPr id="39" name="Google Shape;716;p59"/>
          <p:cNvSpPr/>
          <p:nvPr/>
        </p:nvSpPr>
        <p:spPr>
          <a:xfrm rot="10800000" flipH="1">
            <a:off x="761999" y="5684463"/>
            <a:ext cx="10972801" cy="45719"/>
          </a:xfrm>
          <a:custGeom>
            <a:avLst/>
            <a:gdLst/>
            <a:ahLst/>
            <a:cxnLst/>
            <a:rect l="l" t="t" r="r" b="b"/>
            <a:pathLst>
              <a:path w="7832035" h="23854" extrusionOk="0">
                <a:moveTo>
                  <a:pt x="0" y="0"/>
                </a:moveTo>
                <a:lnTo>
                  <a:pt x="7832035" y="23854"/>
                </a:lnTo>
              </a:path>
            </a:pathLst>
          </a:custGeom>
          <a:noFill/>
          <a:ln w="63500" cap="flat" cmpd="sng">
            <a:solidFill>
              <a:srgbClr val="BFBFBF"/>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41" name="Google Shape;721;p59"/>
          <p:cNvCxnSpPr/>
          <p:nvPr/>
        </p:nvCxnSpPr>
        <p:spPr>
          <a:xfrm rot="10800000" flipH="1">
            <a:off x="8201542" y="5587008"/>
            <a:ext cx="2052000" cy="5412"/>
          </a:xfrm>
          <a:prstGeom prst="straightConnector1">
            <a:avLst/>
          </a:prstGeom>
          <a:noFill/>
          <a:ln w="19050" cap="flat" cmpd="sng">
            <a:solidFill>
              <a:srgbClr val="7030A0"/>
            </a:solidFill>
            <a:prstDash val="solid"/>
            <a:round/>
            <a:headEnd type="triangle" w="med" len="med"/>
            <a:tailEnd type="triangle" w="med" len="med"/>
          </a:ln>
        </p:spPr>
      </p:cxnSp>
      <p:sp>
        <p:nvSpPr>
          <p:cNvPr id="42" name="Google Shape;722;p59"/>
          <p:cNvSpPr/>
          <p:nvPr/>
        </p:nvSpPr>
        <p:spPr>
          <a:xfrm>
            <a:off x="8218938" y="5309535"/>
            <a:ext cx="2017208"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030A0"/>
              </a:buClr>
              <a:buSzPts val="1200"/>
              <a:buFont typeface="Microsoft JhengHei"/>
              <a:buNone/>
              <a:tabLst/>
              <a:defRPr/>
            </a:pPr>
            <a:r>
              <a:rPr kumimoji="0" lang="en-US" altLang="zh-TW" sz="12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1M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群組 42"/>
          <p:cNvGrpSpPr/>
          <p:nvPr/>
        </p:nvGrpSpPr>
        <p:grpSpPr>
          <a:xfrm>
            <a:off x="1309399" y="4998889"/>
            <a:ext cx="1493154" cy="1190802"/>
            <a:chOff x="1736782" y="3140273"/>
            <a:chExt cx="1493154" cy="1190802"/>
          </a:xfrm>
        </p:grpSpPr>
        <p:sp>
          <p:nvSpPr>
            <p:cNvPr id="44" name="Google Shape;724;p59"/>
            <p:cNvSpPr/>
            <p:nvPr/>
          </p:nvSpPr>
          <p:spPr>
            <a:xfrm>
              <a:off x="1874704" y="3140273"/>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 name="Google Shape;725;p59"/>
            <p:cNvSpPr/>
            <p:nvPr/>
          </p:nvSpPr>
          <p:spPr>
            <a:xfrm>
              <a:off x="1995736" y="3267136"/>
              <a:ext cx="966884" cy="96688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 name="Google Shape;726;p59"/>
            <p:cNvSpPr txBox="1"/>
            <p:nvPr/>
          </p:nvSpPr>
          <p:spPr>
            <a:xfrm>
              <a:off x="1736782" y="3488493"/>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en-US" altLang="zh-TW"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114-2</a:t>
              </a:r>
              <a:br>
                <a:rPr kumimoji="0" lang="en-US" altLang="zh-TW"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br>
              <a:r>
                <a:rPr kumimoji="0" lang="zh-TW" altLang="en-US" sz="18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會議審查</a:t>
              </a:r>
              <a:endParaRPr kumimoji="0" sz="18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endParaRPr>
            </a:p>
          </p:txBody>
        </p:sp>
      </p:grpSp>
      <p:sp>
        <p:nvSpPr>
          <p:cNvPr id="47" name="Google Shape;727;p59"/>
          <p:cNvSpPr/>
          <p:nvPr/>
        </p:nvSpPr>
        <p:spPr>
          <a:xfrm>
            <a:off x="6959036" y="5017792"/>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 name="Google Shape;728;p59"/>
          <p:cNvSpPr/>
          <p:nvPr/>
        </p:nvSpPr>
        <p:spPr>
          <a:xfrm>
            <a:off x="7072861" y="5160660"/>
            <a:ext cx="966884" cy="96688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 name="Google Shape;729;p59"/>
          <p:cNvSpPr txBox="1"/>
          <p:nvPr/>
        </p:nvSpPr>
        <p:spPr>
          <a:xfrm>
            <a:off x="6815946" y="5380975"/>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en-US" altLang="zh-TW"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114-2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7030A0"/>
              </a:buClr>
              <a:buSzPts val="1800"/>
              <a:buFont typeface="Microsoft JhengHei"/>
              <a:buNone/>
              <a:tabLst/>
              <a:defRPr/>
            </a:pPr>
            <a:r>
              <a:rPr kumimoji="0" lang="zh-TW" altLang="en-US" sz="18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計審會</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30;p59"/>
          <p:cNvSpPr/>
          <p:nvPr/>
        </p:nvSpPr>
        <p:spPr>
          <a:xfrm>
            <a:off x="10261553" y="5037686"/>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 name="Google Shape;731;p59"/>
          <p:cNvSpPr/>
          <p:nvPr/>
        </p:nvSpPr>
        <p:spPr>
          <a:xfrm>
            <a:off x="10372642" y="5184729"/>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 name="Google Shape;732;p59"/>
          <p:cNvSpPr txBox="1"/>
          <p:nvPr/>
        </p:nvSpPr>
        <p:spPr>
          <a:xfrm>
            <a:off x="10113643" y="5473815"/>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600"/>
              <a:buFont typeface="Microsoft JhengHei"/>
              <a:buNone/>
              <a:tabLst/>
              <a:defRPr/>
            </a:pPr>
            <a:r>
              <a:rPr kumimoji="0" lang="zh-TW" altLang="en-US"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核定清單</a:t>
            </a:r>
            <a:endParaRPr kumimoji="0"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600"/>
              <a:buFont typeface="Microsoft JhengHei"/>
              <a:buNone/>
              <a:tabLst/>
              <a:defRPr/>
            </a:pPr>
            <a:r>
              <a:rPr kumimoji="0" lang="zh-TW" altLang="en-US"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發函</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733;p59"/>
          <p:cNvGrpSpPr/>
          <p:nvPr/>
        </p:nvGrpSpPr>
        <p:grpSpPr>
          <a:xfrm>
            <a:off x="705800" y="4390933"/>
            <a:ext cx="2962013" cy="671388"/>
            <a:chOff x="504865" y="2075830"/>
            <a:chExt cx="811554" cy="671388"/>
          </a:xfrm>
        </p:grpSpPr>
        <p:sp>
          <p:nvSpPr>
            <p:cNvPr id="54" name="Google Shape;734;p59"/>
            <p:cNvSpPr/>
            <p:nvPr/>
          </p:nvSpPr>
          <p:spPr>
            <a:xfrm>
              <a:off x="504865" y="2075830"/>
              <a:ext cx="711967" cy="30777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5</a:t>
              </a:r>
              <a:r>
                <a:rPr kumimoji="0" lang="zh-TW" alt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月中上旬</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55" name="Google Shape;735;p59"/>
            <p:cNvSpPr/>
            <p:nvPr/>
          </p:nvSpPr>
          <p:spPr>
            <a:xfrm>
              <a:off x="504865" y="2358080"/>
              <a:ext cx="811554" cy="3891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114-2</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會議審查</a:t>
              </a:r>
              <a:r>
                <a:rPr kumimoji="0" lang="en-US" altLang="zh-TW"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含延續案期末</a:t>
              </a:r>
              <a:r>
                <a:rPr kumimoji="0" lang="en-US" altLang="zh-TW"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grpSp>
        <p:nvGrpSpPr>
          <p:cNvPr id="56" name="Google Shape;736;p59"/>
          <p:cNvGrpSpPr/>
          <p:nvPr/>
        </p:nvGrpSpPr>
        <p:grpSpPr>
          <a:xfrm>
            <a:off x="6495899" y="4256155"/>
            <a:ext cx="2185707" cy="764526"/>
            <a:chOff x="539552" y="2133745"/>
            <a:chExt cx="1794526" cy="764526"/>
          </a:xfrm>
        </p:grpSpPr>
        <p:sp>
          <p:nvSpPr>
            <p:cNvPr id="57" name="Google Shape;737;p59"/>
            <p:cNvSpPr/>
            <p:nvPr/>
          </p:nvSpPr>
          <p:spPr>
            <a:xfrm>
              <a:off x="599696" y="2133745"/>
              <a:ext cx="1656184" cy="584775"/>
            </a:xfrm>
            <a:prstGeom prst="rect">
              <a:avLst/>
            </a:prstGeom>
            <a:noFill/>
            <a:ln>
              <a:noFill/>
            </a:ln>
          </p:spPr>
          <p:txBody>
            <a:bodyPr spcFirstLastPara="1" wrap="square" lIns="91425" tIns="45700" rIns="91425" bIns="45700" anchor="t" anchorCtr="0">
              <a:noAutofit/>
            </a:bodyPr>
            <a:lstStyle/>
            <a:p>
              <a:pPr lvl="0"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6</a:t>
              </a:r>
              <a:r>
                <a:rPr lang="zh-TW" altLang="en-US" sz="1400" b="1" kern="0" dirty="0">
                  <a:solidFill>
                    <a:srgbClr val="C0504D"/>
                  </a:solidFill>
                  <a:latin typeface="Microsoft JhengHei"/>
                  <a:ea typeface="Microsoft JhengHei"/>
                  <a:cs typeface="Microsoft JhengHei"/>
                  <a:sym typeface="Microsoft JhengHei"/>
                </a:rPr>
                <a:t>月中上旬</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58" name="Google Shape;738;p59"/>
            <p:cNvSpPr/>
            <p:nvPr/>
          </p:nvSpPr>
          <p:spPr>
            <a:xfrm>
              <a:off x="539552" y="2375051"/>
              <a:ext cx="1794526"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114-2</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細部計畫書審查</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3F3F3F"/>
                </a:buClr>
                <a:buSzPts val="1200"/>
                <a:buFont typeface="Microsoft JhengHei"/>
                <a:buNone/>
                <a:tabLst/>
                <a:defRPr/>
              </a:pPr>
              <a:r>
                <a:rPr kumimoji="0" lang="zh-TW" altLang="en-US" sz="12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依委員意見進行細部計書修正</a:t>
              </a:r>
              <a:endParaRPr kumimoji="0" sz="12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p:txBody>
        </p:sp>
      </p:grpSp>
      <p:sp>
        <p:nvSpPr>
          <p:cNvPr id="59" name="Google Shape;753;p59"/>
          <p:cNvSpPr txBox="1"/>
          <p:nvPr/>
        </p:nvSpPr>
        <p:spPr>
          <a:xfrm>
            <a:off x="3989306" y="5245813"/>
            <a:ext cx="2038100" cy="2861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細部</a:t>
            </a: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計畫</a:t>
            </a: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書繳交、審查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755;p59"/>
          <p:cNvSpPr/>
          <p:nvPr/>
        </p:nvSpPr>
        <p:spPr>
          <a:xfrm>
            <a:off x="3927815" y="4943007"/>
            <a:ext cx="1970156" cy="365490"/>
          </a:xfrm>
          <a:prstGeom prst="rect">
            <a:avLst/>
          </a:prstGeom>
          <a:noFill/>
          <a:ln>
            <a:noFill/>
          </a:ln>
        </p:spPr>
        <p:txBody>
          <a:bodyPr spcFirstLastPara="1" wrap="square" lIns="91425" tIns="45700" rIns="91425" bIns="45700" anchor="t" anchorCtr="0">
            <a:noAutofit/>
          </a:bodyPr>
          <a:lstStyle/>
          <a:p>
            <a:pPr lvl="0"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5</a:t>
            </a:r>
            <a:r>
              <a:rPr lang="zh-TW" altLang="en-US" sz="1400" b="1" kern="0" dirty="0">
                <a:solidFill>
                  <a:srgbClr val="C0504D"/>
                </a:solidFill>
                <a:latin typeface="Microsoft JhengHei"/>
                <a:ea typeface="Microsoft JhengHei"/>
                <a:cs typeface="Microsoft JhengHei"/>
                <a:sym typeface="Microsoft JhengHei"/>
              </a:rPr>
              <a:t>月底</a:t>
            </a:r>
            <a:r>
              <a:rPr lang="en-US" altLang="zh-TW" sz="1400" b="1" kern="0" dirty="0">
                <a:solidFill>
                  <a:srgbClr val="C0504D"/>
                </a:solidFill>
                <a:latin typeface="Microsoft JhengHei"/>
                <a:ea typeface="Microsoft JhengHei"/>
                <a:cs typeface="Microsoft JhengHei"/>
                <a:sym typeface="Microsoft JhengHei"/>
              </a:rPr>
              <a:t>~6</a:t>
            </a:r>
            <a:r>
              <a:rPr lang="zh-TW" altLang="en-US" sz="1400" b="1" kern="0" dirty="0">
                <a:solidFill>
                  <a:srgbClr val="C0504D"/>
                </a:solidFill>
                <a:latin typeface="Microsoft JhengHei"/>
                <a:ea typeface="Microsoft JhengHei"/>
                <a:cs typeface="Microsoft JhengHei"/>
                <a:sym typeface="Microsoft JhengHei"/>
              </a:rPr>
              <a:t>月初</a:t>
            </a:r>
            <a:endParaRPr lang="zh-TW" altLang="en-US" sz="1400" b="1" kern="0" dirty="0">
              <a:solidFill>
                <a:srgbClr val="C0504D"/>
              </a:solidFill>
              <a:latin typeface="Microsoft JhengHei"/>
              <a:ea typeface="Microsoft JhengHei"/>
              <a:cs typeface="Microsoft JhengHei"/>
              <a:sym typeface="Microsoft JhengHei"/>
            </a:endParaRPr>
          </a:p>
        </p:txBody>
      </p:sp>
      <p:cxnSp>
        <p:nvCxnSpPr>
          <p:cNvPr id="61" name="Google Shape;721;p59"/>
          <p:cNvCxnSpPr/>
          <p:nvPr/>
        </p:nvCxnSpPr>
        <p:spPr>
          <a:xfrm flipV="1">
            <a:off x="2792896" y="5572316"/>
            <a:ext cx="4038137" cy="14218"/>
          </a:xfrm>
          <a:prstGeom prst="straightConnector1">
            <a:avLst/>
          </a:prstGeom>
          <a:noFill/>
          <a:ln w="19050" cap="flat" cmpd="sng">
            <a:solidFill>
              <a:srgbClr val="7030A0"/>
            </a:solidFill>
            <a:prstDash val="solid"/>
            <a:round/>
            <a:headEnd type="triangle" w="med" len="med"/>
            <a:tailEnd type="triangle" w="med" len="med"/>
          </a:ln>
        </p:spPr>
      </p:cxnSp>
    </p:spTree>
    <p:extLst>
      <p:ext uri="{BB962C8B-B14F-4D97-AF65-F5344CB8AC3E}">
        <p14:creationId xmlns:p14="http://schemas.microsoft.com/office/powerpoint/2010/main" val="49606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資料庫圖表 24"/>
          <p:cNvGraphicFramePr/>
          <p:nvPr>
            <p:extLst>
              <p:ext uri="{D42A27DB-BD31-4B8C-83A1-F6EECF244321}">
                <p14:modId xmlns:p14="http://schemas.microsoft.com/office/powerpoint/2010/main" val="4178903484"/>
              </p:ext>
            </p:extLst>
          </p:nvPr>
        </p:nvGraphicFramePr>
        <p:xfrm>
          <a:off x="609600" y="990600"/>
          <a:ext cx="10210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投影片編號版面配置區 4">
            <a:extLst>
              <a:ext uri="{FF2B5EF4-FFF2-40B4-BE49-F238E27FC236}">
                <a16:creationId xmlns:a16="http://schemas.microsoft.com/office/drawing/2014/main" id="{B38644DB-9E20-4AC3-A964-755A901F8A07}"/>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C1003F8B-11FF-E9EF-29B7-2DAB0BBB5713}"/>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a:defRPr/>
            </a:pPr>
            <a:r>
              <a:rPr lang="zh-TW" altLang="en-US" sz="3200" b="1" dirty="0">
                <a:solidFill>
                  <a:prstClr val="black"/>
                </a:solidFill>
              </a:rPr>
              <a:t>大綱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5" name="Google Shape;775;p60"/>
          <p:cNvSpPr txBox="1">
            <a:spLocks noGrp="1"/>
          </p:cNvSpPr>
          <p:nvPr>
            <p:ph type="title" idx="4294967295"/>
          </p:nvPr>
        </p:nvSpPr>
        <p:spPr>
          <a:xfrm>
            <a:off x="0" y="109538"/>
            <a:ext cx="10515600" cy="7413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zh-TW" sz="3200" b="1" dirty="0"/>
              <a:t>115-1徵件時程</a:t>
            </a:r>
            <a:r>
              <a:rPr lang="zh-TW" sz="3200" b="1" dirty="0" smtClean="0"/>
              <a:t>規劃</a:t>
            </a:r>
            <a:endParaRPr sz="2000" dirty="0"/>
          </a:p>
        </p:txBody>
      </p:sp>
      <p:sp>
        <p:nvSpPr>
          <p:cNvPr id="63" name="Google Shape;653;p58"/>
          <p:cNvSpPr/>
          <p:nvPr/>
        </p:nvSpPr>
        <p:spPr>
          <a:xfrm>
            <a:off x="4137119" y="1539892"/>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 name="Google Shape;654;p58"/>
          <p:cNvSpPr/>
          <p:nvPr/>
        </p:nvSpPr>
        <p:spPr>
          <a:xfrm flipV="1">
            <a:off x="993913" y="2163426"/>
            <a:ext cx="10612883" cy="45719"/>
          </a:xfrm>
          <a:custGeom>
            <a:avLst/>
            <a:gdLst/>
            <a:ahLst/>
            <a:cxnLst/>
            <a:rect l="l" t="t" r="r" b="b"/>
            <a:pathLst>
              <a:path w="7832035" h="23854" extrusionOk="0">
                <a:moveTo>
                  <a:pt x="0" y="0"/>
                </a:moveTo>
                <a:lnTo>
                  <a:pt x="7832035" y="23854"/>
                </a:lnTo>
              </a:path>
            </a:pathLst>
          </a:custGeom>
          <a:noFill/>
          <a:ln w="63500" cap="flat" cmpd="sng">
            <a:solidFill>
              <a:srgbClr val="BFBFBF"/>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655;p58"/>
          <p:cNvSpPr/>
          <p:nvPr/>
        </p:nvSpPr>
        <p:spPr>
          <a:xfrm>
            <a:off x="1804679" y="1555614"/>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6" name="Google Shape;659;p58"/>
          <p:cNvSpPr/>
          <p:nvPr/>
        </p:nvSpPr>
        <p:spPr>
          <a:xfrm>
            <a:off x="1931729" y="1683264"/>
            <a:ext cx="936104" cy="93610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 name="Google Shape;660;p58"/>
          <p:cNvSpPr txBox="1"/>
          <p:nvPr/>
        </p:nvSpPr>
        <p:spPr>
          <a:xfrm>
            <a:off x="1653204" y="2106233"/>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計畫徵件</a:t>
            </a:r>
            <a:endParaRPr kumimoji="0"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開始</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61;p58"/>
          <p:cNvSpPr/>
          <p:nvPr/>
        </p:nvSpPr>
        <p:spPr>
          <a:xfrm>
            <a:off x="890569" y="2067906"/>
            <a:ext cx="232155" cy="232155"/>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69" name="Google Shape;663;p58"/>
          <p:cNvGrpSpPr/>
          <p:nvPr/>
        </p:nvGrpSpPr>
        <p:grpSpPr>
          <a:xfrm>
            <a:off x="197554" y="1358827"/>
            <a:ext cx="1582536" cy="1103173"/>
            <a:chOff x="73294" y="2164860"/>
            <a:chExt cx="1659723" cy="1682319"/>
          </a:xfrm>
        </p:grpSpPr>
        <p:sp>
          <p:nvSpPr>
            <p:cNvPr id="70" name="Google Shape;664;p58"/>
            <p:cNvSpPr/>
            <p:nvPr/>
          </p:nvSpPr>
          <p:spPr>
            <a:xfrm>
              <a:off x="76833" y="2164860"/>
              <a:ext cx="1656184" cy="5847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08/12.13.14</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71" name="Google Shape;665;p58"/>
            <p:cNvSpPr/>
            <p:nvPr/>
          </p:nvSpPr>
          <p:spPr>
            <a:xfrm>
              <a:off x="73294" y="2477573"/>
              <a:ext cx="1656184" cy="136960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徵件說明</a:t>
              </a:r>
              <a:r>
                <a:rPr kumimoji="0" lang="zh-TW" altLang="en-US" sz="16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會</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sp>
        <p:nvSpPr>
          <p:cNvPr id="72" name="Google Shape;666;p58"/>
          <p:cNvSpPr/>
          <p:nvPr/>
        </p:nvSpPr>
        <p:spPr>
          <a:xfrm>
            <a:off x="3384311" y="2083561"/>
            <a:ext cx="232155" cy="232155"/>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3" name="Google Shape;668;p58"/>
          <p:cNvSpPr/>
          <p:nvPr/>
        </p:nvSpPr>
        <p:spPr>
          <a:xfrm>
            <a:off x="4250938" y="1671181"/>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 name="Google Shape;669;p58"/>
          <p:cNvSpPr txBox="1"/>
          <p:nvPr/>
        </p:nvSpPr>
        <p:spPr>
          <a:xfrm>
            <a:off x="3992198" y="2108951"/>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計畫徵件</a:t>
            </a:r>
            <a:endParaRPr kumimoji="0"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截止</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670;p58"/>
          <p:cNvSpPr txBox="1"/>
          <p:nvPr/>
        </p:nvSpPr>
        <p:spPr>
          <a:xfrm>
            <a:off x="1987624" y="1817720"/>
            <a:ext cx="98148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kumimoji="0" lang="en-US" altLang="zh-TW" sz="1800" b="1" i="0" u="none" strike="noStrike" kern="0" cap="none" spc="0" normalizeH="0" baseline="0" noProof="0" dirty="0" smtClean="0">
                <a:ln>
                  <a:noFill/>
                </a:ln>
                <a:solidFill>
                  <a:srgbClr val="FFFFFF"/>
                </a:solidFill>
                <a:effectLst/>
                <a:uLnTx/>
                <a:uFillTx/>
                <a:latin typeface="Microsoft JhengHei"/>
                <a:ea typeface="Microsoft JhengHei"/>
                <a:cs typeface="Microsoft JhengHei"/>
                <a:sym typeface="Microsoft JhengHei"/>
              </a:rPr>
              <a:t>08/15</a:t>
            </a: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6" name="Google Shape;671;p58"/>
          <p:cNvSpPr txBox="1"/>
          <p:nvPr/>
        </p:nvSpPr>
        <p:spPr>
          <a:xfrm>
            <a:off x="4331065" y="1820629"/>
            <a:ext cx="98798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kumimoji="0" lang="en-US" altLang="zh-TW" sz="1800" b="1" i="0" u="none" strike="noStrike" kern="0" cap="none" spc="0" normalizeH="0" baseline="0" noProof="0" dirty="0" smtClean="0">
                <a:ln>
                  <a:noFill/>
                </a:ln>
                <a:solidFill>
                  <a:srgbClr val="FFFFFF"/>
                </a:solidFill>
                <a:effectLst/>
                <a:uLnTx/>
                <a:uFillTx/>
                <a:latin typeface="Microsoft JhengHei"/>
                <a:ea typeface="Microsoft JhengHei"/>
                <a:cs typeface="Microsoft JhengHei"/>
                <a:sym typeface="Microsoft JhengHei"/>
              </a:rPr>
              <a:t>09/15</a:t>
            </a: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77" name="Google Shape;675;p58"/>
          <p:cNvGrpSpPr/>
          <p:nvPr/>
        </p:nvGrpSpPr>
        <p:grpSpPr>
          <a:xfrm>
            <a:off x="2585597" y="2768646"/>
            <a:ext cx="2033600" cy="1022453"/>
            <a:chOff x="526094" y="2137428"/>
            <a:chExt cx="1669642" cy="1022453"/>
          </a:xfrm>
        </p:grpSpPr>
        <p:sp>
          <p:nvSpPr>
            <p:cNvPr id="78" name="Google Shape;676;p58"/>
            <p:cNvSpPr/>
            <p:nvPr/>
          </p:nvSpPr>
          <p:spPr>
            <a:xfrm>
              <a:off x="526094" y="2137428"/>
              <a:ext cx="1656184" cy="5847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lang="en-US" altLang="zh-TW" sz="1400" b="1" kern="0" dirty="0">
                  <a:solidFill>
                    <a:srgbClr val="C0504D"/>
                  </a:solidFill>
                  <a:latin typeface="Microsoft JhengHei"/>
                  <a:ea typeface="Microsoft JhengHei"/>
                  <a:cs typeface="Microsoft JhengHei"/>
                  <a:sym typeface="Microsoft JhengHei"/>
                </a:rPr>
                <a:t>8</a:t>
              </a:r>
              <a:r>
                <a:rPr kumimoji="0" lang="zh-TW" altLang="en-US"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月中</a:t>
              </a:r>
              <a:r>
                <a:rPr kumimoji="0" lang="zh-TW" altLang="en-US"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rPr>
                <a:t>下旬</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79" name="Google Shape;677;p58"/>
            <p:cNvSpPr/>
            <p:nvPr/>
          </p:nvSpPr>
          <p:spPr>
            <a:xfrm>
              <a:off x="539552" y="2375051"/>
              <a:ext cx="1656184" cy="78483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平台初審</a:t>
              </a:r>
              <a:r>
                <a:rPr kumimoji="0" lang="zh-TW" altLang="en-US" sz="16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會議</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80" name="Google Shape;679;p58"/>
          <p:cNvSpPr/>
          <p:nvPr/>
        </p:nvSpPr>
        <p:spPr>
          <a:xfrm>
            <a:off x="5805504" y="2094403"/>
            <a:ext cx="229404" cy="229404"/>
          </a:xfrm>
          <a:prstGeom prst="ellipse">
            <a:avLst/>
          </a:prstGeom>
          <a:solidFill>
            <a:srgbClr val="63A537"/>
          </a:solidFill>
          <a:ln w="50800" cap="flat" cmpd="sng">
            <a:solidFill>
              <a:srgbClr val="748B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1" name="Google Shape;684;p58"/>
          <p:cNvGrpSpPr/>
          <p:nvPr/>
        </p:nvGrpSpPr>
        <p:grpSpPr>
          <a:xfrm>
            <a:off x="4834931" y="2699975"/>
            <a:ext cx="2362361" cy="800219"/>
            <a:chOff x="655596" y="2310572"/>
            <a:chExt cx="1761118" cy="800219"/>
          </a:xfrm>
        </p:grpSpPr>
        <p:sp>
          <p:nvSpPr>
            <p:cNvPr id="82" name="Google Shape;685;p58"/>
            <p:cNvSpPr/>
            <p:nvPr/>
          </p:nvSpPr>
          <p:spPr>
            <a:xfrm>
              <a:off x="655596" y="2310572"/>
              <a:ext cx="1761118" cy="800219"/>
            </a:xfrm>
            <a:prstGeom prst="rect">
              <a:avLst/>
            </a:prstGeom>
            <a:noFill/>
            <a:ln>
              <a:noFill/>
            </a:ln>
          </p:spPr>
          <p:txBody>
            <a:bodyPr spcFirstLastPara="1" wrap="square" lIns="91425" tIns="45700" rIns="91425" bIns="45700" anchor="t" anchorCtr="0">
              <a:noAutofit/>
            </a:bodyPr>
            <a:lstStyle/>
            <a:p>
              <a:pPr lvl="0"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9</a:t>
              </a:r>
              <a:r>
                <a:rPr lang="zh-TW" altLang="en-US" sz="1400" b="1" kern="0" dirty="0">
                  <a:solidFill>
                    <a:srgbClr val="C0504D"/>
                  </a:solidFill>
                  <a:latin typeface="Microsoft JhengHei"/>
                  <a:ea typeface="Microsoft JhengHei"/>
                  <a:cs typeface="Microsoft JhengHei"/>
                  <a:sym typeface="Microsoft JhengHei"/>
                </a:rPr>
                <a:t>月中下旬</a:t>
              </a: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
              </a:r>
              <a:b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b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83" name="Google Shape;686;p58"/>
            <p:cNvSpPr/>
            <p:nvPr/>
          </p:nvSpPr>
          <p:spPr>
            <a:xfrm>
              <a:off x="702691" y="2586770"/>
              <a:ext cx="165618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Microsoft JhengHei"/>
                <a:buNone/>
                <a:tabLst/>
                <a:defRPr/>
              </a:pP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書面審查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84" name="群組 83"/>
          <p:cNvGrpSpPr/>
          <p:nvPr/>
        </p:nvGrpSpPr>
        <p:grpSpPr>
          <a:xfrm>
            <a:off x="6591002" y="1567030"/>
            <a:ext cx="1493154" cy="1190802"/>
            <a:chOff x="6740306" y="3210653"/>
            <a:chExt cx="1493154" cy="1190802"/>
          </a:xfrm>
        </p:grpSpPr>
        <p:sp>
          <p:nvSpPr>
            <p:cNvPr id="85" name="Google Shape;652;p58"/>
            <p:cNvSpPr/>
            <p:nvPr/>
          </p:nvSpPr>
          <p:spPr>
            <a:xfrm>
              <a:off x="6874140" y="3210653"/>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6" name="Google Shape;689;p58"/>
            <p:cNvSpPr/>
            <p:nvPr/>
          </p:nvSpPr>
          <p:spPr>
            <a:xfrm>
              <a:off x="7008417" y="3353152"/>
              <a:ext cx="936104" cy="93610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7" name="Google Shape;690;p58"/>
            <p:cNvSpPr txBox="1"/>
            <p:nvPr/>
          </p:nvSpPr>
          <p:spPr>
            <a:xfrm>
              <a:off x="6740306" y="3738031"/>
              <a:ext cx="1493154" cy="4800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書面</a:t>
              </a:r>
              <a:endParaRPr kumimoji="0" lang="en-US" altLang="zh-TW"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lang="zh-TW" altLang="en-US" sz="1400" b="1" kern="0" dirty="0" smtClean="0">
                  <a:solidFill>
                    <a:srgbClr val="7030A0"/>
                  </a:solidFill>
                  <a:latin typeface="Microsoft JhengHei"/>
                  <a:ea typeface="Microsoft JhengHei"/>
                  <a:cs typeface="Microsoft JhengHei"/>
                  <a:sym typeface="Microsoft JhengHei"/>
                </a:rPr>
                <a:t>審查</a:t>
              </a: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完成</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p:txBody>
        </p:sp>
        <p:sp>
          <p:nvSpPr>
            <p:cNvPr id="88" name="Google Shape;691;p58"/>
            <p:cNvSpPr txBox="1"/>
            <p:nvPr/>
          </p:nvSpPr>
          <p:spPr>
            <a:xfrm>
              <a:off x="7057595" y="3463169"/>
              <a:ext cx="93283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icrosoft JhengHei"/>
                <a:buNone/>
                <a:tabLst/>
                <a:defRPr/>
              </a:pPr>
              <a:r>
                <a:rPr lang="en-US" altLang="zh-TW" b="1" kern="0" dirty="0" smtClean="0">
                  <a:solidFill>
                    <a:srgbClr val="FFFFFF"/>
                  </a:solidFill>
                  <a:latin typeface="Microsoft JhengHei"/>
                  <a:ea typeface="Microsoft JhengHei"/>
                  <a:cs typeface="Microsoft JhengHei"/>
                  <a:sym typeface="Microsoft JhengHei"/>
                </a:rPr>
                <a:t>10</a:t>
              </a:r>
              <a:r>
                <a:rPr kumimoji="0" lang="en-US" altLang="zh-TW" sz="1800" b="1" i="0" u="none" strike="noStrike" kern="0" cap="none" spc="0" normalizeH="0" baseline="0" noProof="0" dirty="0" smtClean="0">
                  <a:ln>
                    <a:noFill/>
                  </a:ln>
                  <a:solidFill>
                    <a:srgbClr val="FFFFFF"/>
                  </a:solidFill>
                  <a:effectLst/>
                  <a:uLnTx/>
                  <a:uFillTx/>
                  <a:latin typeface="Microsoft JhengHei"/>
                  <a:ea typeface="Microsoft JhengHei"/>
                  <a:cs typeface="Microsoft JhengHei"/>
                  <a:sym typeface="Microsoft JhengHei"/>
                </a:rPr>
                <a:t>/08</a:t>
              </a:r>
              <a:endParaRPr kumimoji="0" sz="18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grpSp>
        <p:nvGrpSpPr>
          <p:cNvPr id="89" name="群組 88"/>
          <p:cNvGrpSpPr/>
          <p:nvPr/>
        </p:nvGrpSpPr>
        <p:grpSpPr>
          <a:xfrm>
            <a:off x="9795611" y="1568580"/>
            <a:ext cx="1493154" cy="1190802"/>
            <a:chOff x="10395518" y="3209654"/>
            <a:chExt cx="1493154" cy="1190802"/>
          </a:xfrm>
        </p:grpSpPr>
        <p:sp>
          <p:nvSpPr>
            <p:cNvPr id="90" name="Google Shape;651;p58"/>
            <p:cNvSpPr/>
            <p:nvPr/>
          </p:nvSpPr>
          <p:spPr>
            <a:xfrm>
              <a:off x="10526903" y="3209654"/>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 name="Google Shape;693;p58"/>
            <p:cNvSpPr/>
            <p:nvPr/>
          </p:nvSpPr>
          <p:spPr>
            <a:xfrm>
              <a:off x="10647935" y="3336517"/>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2" name="Google Shape;694;p58"/>
            <p:cNvSpPr txBox="1"/>
            <p:nvPr/>
          </p:nvSpPr>
          <p:spPr>
            <a:xfrm>
              <a:off x="10395518" y="3800858"/>
              <a:ext cx="1493154"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商發培訓</a:t>
              </a:r>
              <a:endParaRPr kumimoji="0"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活動</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3" name="Google Shape;695;p58"/>
            <p:cNvSpPr txBox="1"/>
            <p:nvPr/>
          </p:nvSpPr>
          <p:spPr>
            <a:xfrm>
              <a:off x="10589547" y="3551488"/>
              <a:ext cx="1144776"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1600"/>
                <a:buFont typeface="Microsoft JhengHei"/>
                <a:buNone/>
                <a:tabLst/>
                <a:defRPr/>
              </a:pPr>
              <a:r>
                <a:rPr lang="en-US" altLang="zh-TW" sz="1600" b="1" kern="0" dirty="0" smtClean="0">
                  <a:solidFill>
                    <a:schemeClr val="bg1"/>
                  </a:solidFill>
                  <a:latin typeface="Microsoft JhengHei"/>
                  <a:ea typeface="Microsoft JhengHei"/>
                  <a:cs typeface="Microsoft JhengHei"/>
                  <a:sym typeface="Microsoft JhengHei"/>
                </a:rPr>
                <a:t>10</a:t>
              </a:r>
              <a:r>
                <a:rPr kumimoji="0" lang="en-US" altLang="zh-TW" sz="1600" b="1" i="0" u="none" strike="noStrike" kern="0" cap="none" spc="0" normalizeH="0" baseline="0" noProof="0" dirty="0" smtClean="0">
                  <a:ln>
                    <a:noFill/>
                  </a:ln>
                  <a:solidFill>
                    <a:schemeClr val="bg1"/>
                  </a:solidFill>
                  <a:effectLst/>
                  <a:uLnTx/>
                  <a:uFillTx/>
                  <a:latin typeface="Microsoft JhengHei"/>
                  <a:ea typeface="Microsoft JhengHei"/>
                  <a:cs typeface="Microsoft JhengHei"/>
                  <a:sym typeface="Microsoft JhengHei"/>
                </a:rPr>
                <a:t>/26-28</a:t>
              </a:r>
              <a:endParaRPr kumimoji="0" lang="en-US" altLang="zh-TW" sz="1600" b="1" i="0" u="none" strike="noStrike" kern="0" cap="none" spc="0" normalizeH="0" baseline="0" noProof="0" dirty="0">
                <a:ln>
                  <a:noFill/>
                </a:ln>
                <a:solidFill>
                  <a:schemeClr val="bg1"/>
                </a:solidFill>
                <a:effectLst/>
                <a:uLnTx/>
                <a:uFillTx/>
                <a:latin typeface="Microsoft JhengHei"/>
                <a:ea typeface="Microsoft JhengHei"/>
                <a:cs typeface="Microsoft JhengHei"/>
                <a:sym typeface="Microsoft JhengHei"/>
              </a:endParaRPr>
            </a:p>
          </p:txBody>
        </p:sp>
      </p:grpSp>
      <p:grpSp>
        <p:nvGrpSpPr>
          <p:cNvPr id="94" name="Google Shape;704;p58"/>
          <p:cNvGrpSpPr/>
          <p:nvPr/>
        </p:nvGrpSpPr>
        <p:grpSpPr>
          <a:xfrm>
            <a:off x="7938183" y="2705351"/>
            <a:ext cx="2033600" cy="800219"/>
            <a:chOff x="526094" y="2137428"/>
            <a:chExt cx="1669642" cy="800219"/>
          </a:xfrm>
        </p:grpSpPr>
        <p:sp>
          <p:nvSpPr>
            <p:cNvPr id="95" name="Google Shape;705;p58"/>
            <p:cNvSpPr/>
            <p:nvPr/>
          </p:nvSpPr>
          <p:spPr>
            <a:xfrm>
              <a:off x="526094" y="2137428"/>
              <a:ext cx="1656184" cy="800219"/>
            </a:xfrm>
            <a:prstGeom prst="rect">
              <a:avLst/>
            </a:prstGeom>
            <a:noFill/>
            <a:ln>
              <a:noFill/>
            </a:ln>
          </p:spPr>
          <p:txBody>
            <a:bodyPr spcFirstLastPara="1" wrap="square" lIns="91425" tIns="45700" rIns="91425" bIns="45700" anchor="t" anchorCtr="0">
              <a:noAutofit/>
            </a:bodyPr>
            <a:lstStyle/>
            <a:p>
              <a:pPr algn="ctr">
                <a:buClr>
                  <a:srgbClr val="000000"/>
                </a:buClr>
                <a:buSzPts val="1400"/>
                <a:defRPr/>
              </a:pPr>
              <a:r>
                <a:rPr lang="en-US" altLang="zh-TW" sz="1400" b="1" kern="0" dirty="0">
                  <a:solidFill>
                    <a:srgbClr val="C0504D"/>
                  </a:solidFill>
                  <a:latin typeface="Microsoft JhengHei"/>
                  <a:ea typeface="Microsoft JhengHei"/>
                  <a:cs typeface="Microsoft JhengHei"/>
                  <a:sym typeface="Microsoft JhengHei"/>
                </a:rPr>
                <a:t>10</a:t>
              </a:r>
              <a:r>
                <a:rPr lang="zh-TW" altLang="en-US" sz="1400" b="1" kern="0" dirty="0">
                  <a:solidFill>
                    <a:srgbClr val="C0504D"/>
                  </a:solidFill>
                  <a:latin typeface="Microsoft JhengHei"/>
                  <a:ea typeface="Microsoft JhengHei"/>
                  <a:cs typeface="Microsoft JhengHei"/>
                  <a:sym typeface="Microsoft JhengHei"/>
                </a:rPr>
                <a:t>月中</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96" name="Google Shape;706;p58"/>
            <p:cNvSpPr/>
            <p:nvPr/>
          </p:nvSpPr>
          <p:spPr>
            <a:xfrm>
              <a:off x="539552" y="2375051"/>
              <a:ext cx="1656184" cy="56259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PM Pre-DD</a:t>
              </a:r>
              <a:endParaRPr lang="en-US" altLang="zh-TW" sz="1600" b="1" kern="0" noProof="0" dirty="0" smtClean="0">
                <a:solidFill>
                  <a:srgbClr val="3F3F3F"/>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lang="zh-TW" altLang="en-US" sz="1600" b="1" kern="0" dirty="0">
                  <a:solidFill>
                    <a:srgbClr val="3F3F3F"/>
                  </a:solidFill>
                  <a:latin typeface="Microsoft JhengHei"/>
                  <a:ea typeface="Microsoft JhengHei"/>
                  <a:cs typeface="Microsoft JhengHei"/>
                  <a:sym typeface="Microsoft JhengHei"/>
                </a:rPr>
                <a:t>現地訪視</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cxnSp>
        <p:nvCxnSpPr>
          <p:cNvPr id="98" name="Google Shape;721;p59"/>
          <p:cNvCxnSpPr/>
          <p:nvPr/>
        </p:nvCxnSpPr>
        <p:spPr>
          <a:xfrm rot="10800000" flipH="1">
            <a:off x="7919783" y="2487075"/>
            <a:ext cx="2052000" cy="5412"/>
          </a:xfrm>
          <a:prstGeom prst="straightConnector1">
            <a:avLst/>
          </a:prstGeom>
          <a:noFill/>
          <a:ln w="19050" cap="flat" cmpd="sng">
            <a:solidFill>
              <a:srgbClr val="7030A0"/>
            </a:solidFill>
            <a:prstDash val="solid"/>
            <a:round/>
            <a:headEnd type="triangle" w="med" len="med"/>
            <a:tailEnd type="triangle" w="med" len="med"/>
          </a:ln>
        </p:spPr>
      </p:cxnSp>
      <p:sp>
        <p:nvSpPr>
          <p:cNvPr id="99" name="Google Shape;716;p59"/>
          <p:cNvSpPr/>
          <p:nvPr/>
        </p:nvSpPr>
        <p:spPr>
          <a:xfrm rot="10800000" flipH="1">
            <a:off x="761999" y="5684463"/>
            <a:ext cx="10972801" cy="45719"/>
          </a:xfrm>
          <a:custGeom>
            <a:avLst/>
            <a:gdLst/>
            <a:ahLst/>
            <a:cxnLst/>
            <a:rect l="l" t="t" r="r" b="b"/>
            <a:pathLst>
              <a:path w="7832035" h="23854" extrusionOk="0">
                <a:moveTo>
                  <a:pt x="0" y="0"/>
                </a:moveTo>
                <a:lnTo>
                  <a:pt x="7832035" y="23854"/>
                </a:lnTo>
              </a:path>
            </a:pathLst>
          </a:custGeom>
          <a:noFill/>
          <a:ln w="63500" cap="flat" cmpd="sng">
            <a:solidFill>
              <a:srgbClr val="BFBFBF"/>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00" name="Google Shape;721;p59"/>
          <p:cNvCxnSpPr/>
          <p:nvPr/>
        </p:nvCxnSpPr>
        <p:spPr>
          <a:xfrm rot="10800000" flipH="1">
            <a:off x="8201542" y="5587008"/>
            <a:ext cx="2052000" cy="5412"/>
          </a:xfrm>
          <a:prstGeom prst="straightConnector1">
            <a:avLst/>
          </a:prstGeom>
          <a:noFill/>
          <a:ln w="19050" cap="flat" cmpd="sng">
            <a:solidFill>
              <a:srgbClr val="7030A0"/>
            </a:solidFill>
            <a:prstDash val="solid"/>
            <a:round/>
            <a:headEnd type="triangle" w="med" len="med"/>
            <a:tailEnd type="triangle" w="med" len="med"/>
          </a:ln>
        </p:spPr>
      </p:cxnSp>
      <p:sp>
        <p:nvSpPr>
          <p:cNvPr id="101" name="Google Shape;722;p59"/>
          <p:cNvSpPr/>
          <p:nvPr/>
        </p:nvSpPr>
        <p:spPr>
          <a:xfrm>
            <a:off x="8218938" y="5309535"/>
            <a:ext cx="2017208"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030A0"/>
              </a:buClr>
              <a:buSzPts val="1200"/>
              <a:buFont typeface="Microsoft JhengHei"/>
              <a:buNone/>
              <a:tabLst/>
              <a:defRPr/>
            </a:pPr>
            <a:r>
              <a:rPr kumimoji="0" lang="en-US" altLang="zh-TW" sz="12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1M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2" name="群組 101"/>
          <p:cNvGrpSpPr/>
          <p:nvPr/>
        </p:nvGrpSpPr>
        <p:grpSpPr>
          <a:xfrm>
            <a:off x="1309399" y="4998889"/>
            <a:ext cx="1493154" cy="1190802"/>
            <a:chOff x="1736782" y="3140273"/>
            <a:chExt cx="1493154" cy="1190802"/>
          </a:xfrm>
        </p:grpSpPr>
        <p:sp>
          <p:nvSpPr>
            <p:cNvPr id="103" name="Google Shape;724;p59"/>
            <p:cNvSpPr/>
            <p:nvPr/>
          </p:nvSpPr>
          <p:spPr>
            <a:xfrm>
              <a:off x="1874704" y="3140273"/>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4" name="Google Shape;725;p59"/>
            <p:cNvSpPr/>
            <p:nvPr/>
          </p:nvSpPr>
          <p:spPr>
            <a:xfrm>
              <a:off x="1995736" y="3267136"/>
              <a:ext cx="966884" cy="96688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5" name="Google Shape;726;p59"/>
            <p:cNvSpPr txBox="1"/>
            <p:nvPr/>
          </p:nvSpPr>
          <p:spPr>
            <a:xfrm>
              <a:off x="1736782" y="3488493"/>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en-US" altLang="zh-TW"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115-1</a:t>
              </a:r>
              <a:r>
                <a:rPr kumimoji="0" lang="en-US" altLang="zh-TW"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
              </a:r>
              <a:br>
                <a:rPr kumimoji="0" lang="en-US" altLang="zh-TW"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br>
              <a:r>
                <a:rPr kumimoji="0" lang="zh-TW" altLang="en-US" sz="18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會議審查</a:t>
              </a:r>
              <a:endParaRPr kumimoji="0" sz="18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endParaRPr>
            </a:p>
          </p:txBody>
        </p:sp>
      </p:grpSp>
      <p:sp>
        <p:nvSpPr>
          <p:cNvPr id="106" name="Google Shape;727;p59"/>
          <p:cNvSpPr/>
          <p:nvPr/>
        </p:nvSpPr>
        <p:spPr>
          <a:xfrm>
            <a:off x="6959036" y="5017792"/>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7" name="Google Shape;728;p59"/>
          <p:cNvSpPr/>
          <p:nvPr/>
        </p:nvSpPr>
        <p:spPr>
          <a:xfrm>
            <a:off x="7072861" y="5160660"/>
            <a:ext cx="966884" cy="966884"/>
          </a:xfrm>
          <a:prstGeom prst="ellipse">
            <a:avLst/>
          </a:prstGeom>
          <a:solidFill>
            <a:srgbClr val="44C1A3"/>
          </a:solidFill>
          <a:ln w="50800" cap="flat" cmpd="sng">
            <a:solidFill>
              <a:srgbClr val="3193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8" name="Google Shape;729;p59"/>
          <p:cNvSpPr txBox="1"/>
          <p:nvPr/>
        </p:nvSpPr>
        <p:spPr>
          <a:xfrm>
            <a:off x="6815946" y="5380975"/>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en-US" altLang="zh-TW"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115-1</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7030A0"/>
              </a:buClr>
              <a:buSzPts val="1800"/>
              <a:buFont typeface="Microsoft JhengHei"/>
              <a:buNone/>
              <a:tabLst/>
              <a:defRPr/>
            </a:pPr>
            <a:r>
              <a:rPr kumimoji="0" lang="zh-TW" altLang="en-US" sz="18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計審會</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730;p59"/>
          <p:cNvSpPr/>
          <p:nvPr/>
        </p:nvSpPr>
        <p:spPr>
          <a:xfrm>
            <a:off x="10261553" y="5037686"/>
            <a:ext cx="1190802" cy="1190802"/>
          </a:xfrm>
          <a:prstGeom prst="ellipse">
            <a:avLst/>
          </a:prstGeom>
          <a:solidFill>
            <a:srgbClr val="FFFF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0" name="Google Shape;731;p59"/>
          <p:cNvSpPr/>
          <p:nvPr/>
        </p:nvSpPr>
        <p:spPr>
          <a:xfrm>
            <a:off x="10372642" y="5184729"/>
            <a:ext cx="966884" cy="966884"/>
          </a:xfrm>
          <a:prstGeom prst="ellipse">
            <a:avLst/>
          </a:prstGeom>
          <a:solidFill>
            <a:srgbClr val="99CB38"/>
          </a:solidFill>
          <a:ln w="50800" cap="flat" cmpd="sng">
            <a:solidFill>
              <a:srgbClr val="739A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1" name="Google Shape;732;p59"/>
          <p:cNvSpPr txBox="1"/>
          <p:nvPr/>
        </p:nvSpPr>
        <p:spPr>
          <a:xfrm>
            <a:off x="10113643" y="5473815"/>
            <a:ext cx="1493154" cy="5355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600"/>
              <a:buFont typeface="Microsoft JhengHei"/>
              <a:buNone/>
              <a:tabLst/>
              <a:defRPr/>
            </a:pPr>
            <a:r>
              <a:rPr kumimoji="0" lang="zh-TW" altLang="en-US"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核定清單</a:t>
            </a:r>
            <a:endParaRPr kumimoji="0"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90000"/>
              </a:lnSpc>
              <a:spcBef>
                <a:spcPts val="0"/>
              </a:spcBef>
              <a:spcAft>
                <a:spcPts val="0"/>
              </a:spcAft>
              <a:buClr>
                <a:srgbClr val="7030A0"/>
              </a:buClr>
              <a:buSzPts val="1600"/>
              <a:buFont typeface="Microsoft JhengHei"/>
              <a:buNone/>
              <a:tabLst/>
              <a:defRPr/>
            </a:pPr>
            <a:r>
              <a:rPr kumimoji="0" lang="zh-TW" altLang="en-US" sz="1600" b="1" i="0" u="none" strike="noStrike" kern="0" cap="none" spc="0" normalizeH="0" baseline="0" noProof="0">
                <a:ln>
                  <a:noFill/>
                </a:ln>
                <a:solidFill>
                  <a:srgbClr val="7030A0"/>
                </a:solidFill>
                <a:effectLst/>
                <a:uLnTx/>
                <a:uFillTx/>
                <a:latin typeface="Microsoft JhengHei"/>
                <a:ea typeface="Microsoft JhengHei"/>
                <a:cs typeface="Microsoft JhengHei"/>
                <a:sym typeface="Microsoft JhengHei"/>
              </a:rPr>
              <a:t>發函</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 name="Google Shape;733;p59"/>
          <p:cNvGrpSpPr/>
          <p:nvPr/>
        </p:nvGrpSpPr>
        <p:grpSpPr>
          <a:xfrm>
            <a:off x="705800" y="4390933"/>
            <a:ext cx="2962013" cy="671388"/>
            <a:chOff x="504865" y="2075830"/>
            <a:chExt cx="811554" cy="671388"/>
          </a:xfrm>
        </p:grpSpPr>
        <p:sp>
          <p:nvSpPr>
            <p:cNvPr id="113" name="Google Shape;734;p59"/>
            <p:cNvSpPr/>
            <p:nvPr/>
          </p:nvSpPr>
          <p:spPr>
            <a:xfrm>
              <a:off x="504865" y="2075830"/>
              <a:ext cx="711967" cy="307777"/>
            </a:xfrm>
            <a:prstGeom prst="rect">
              <a:avLst/>
            </a:prstGeom>
            <a:noFill/>
            <a:ln>
              <a:noFill/>
            </a:ln>
          </p:spPr>
          <p:txBody>
            <a:bodyPr spcFirstLastPara="1" wrap="square" lIns="91425" tIns="45700" rIns="91425" bIns="45700" anchor="t" anchorCtr="0">
              <a:noAutofit/>
            </a:bodyPr>
            <a:lstStyle/>
            <a:p>
              <a:pPr lvl="0"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11</a:t>
              </a:r>
              <a:r>
                <a:rPr lang="zh-TW" altLang="en-US" sz="1400" b="1" kern="0" dirty="0">
                  <a:solidFill>
                    <a:srgbClr val="C0504D"/>
                  </a:solidFill>
                  <a:latin typeface="Microsoft JhengHei"/>
                  <a:ea typeface="Microsoft JhengHei"/>
                  <a:cs typeface="Microsoft JhengHei"/>
                  <a:sym typeface="Microsoft JhengHei"/>
                </a:rPr>
                <a:t>月中上旬</a:t>
              </a:r>
              <a:endParaRPr lang="zh-TW" altLang="en-US" sz="1400" b="1" kern="0" dirty="0">
                <a:solidFill>
                  <a:srgbClr val="C0504D"/>
                </a:solidFill>
                <a:latin typeface="Microsoft JhengHei"/>
                <a:ea typeface="Microsoft JhengHei"/>
                <a:cs typeface="Microsoft JhengHei"/>
                <a:sym typeface="Microsoft JhengHei"/>
              </a:endParaRPr>
            </a:p>
          </p:txBody>
        </p:sp>
        <p:sp>
          <p:nvSpPr>
            <p:cNvPr id="114" name="Google Shape;735;p59"/>
            <p:cNvSpPr/>
            <p:nvPr/>
          </p:nvSpPr>
          <p:spPr>
            <a:xfrm>
              <a:off x="504865" y="2358080"/>
              <a:ext cx="811554" cy="3891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115-1</a:t>
              </a:r>
              <a:r>
                <a:rPr kumimoji="0" lang="zh-TW" altLang="en-US" sz="1600" b="1" i="0" u="none" strike="noStrike" kern="0" cap="none" spc="0" normalizeH="0" baseline="0" noProof="0" dirty="0" smtClean="0">
                  <a:ln>
                    <a:noFill/>
                  </a:ln>
                  <a:solidFill>
                    <a:srgbClr val="3F3F3F"/>
                  </a:solidFill>
                  <a:effectLst/>
                  <a:uLnTx/>
                  <a:uFillTx/>
                  <a:latin typeface="Microsoft JhengHei"/>
                  <a:ea typeface="Microsoft JhengHei"/>
                  <a:cs typeface="Microsoft JhengHei"/>
                  <a:sym typeface="Microsoft JhengHei"/>
                </a:rPr>
                <a:t>會議</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審查</a:t>
              </a:r>
              <a:r>
                <a:rPr kumimoji="0" lang="en-US" altLang="zh-TW"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含延續案期末</a:t>
              </a:r>
              <a:r>
                <a:rPr kumimoji="0" lang="en-US" altLang="zh-TW"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p:txBody>
        </p:sp>
      </p:grpSp>
      <p:grpSp>
        <p:nvGrpSpPr>
          <p:cNvPr id="115" name="Google Shape;736;p59"/>
          <p:cNvGrpSpPr/>
          <p:nvPr/>
        </p:nvGrpSpPr>
        <p:grpSpPr>
          <a:xfrm>
            <a:off x="6495899" y="4256155"/>
            <a:ext cx="2185707" cy="764526"/>
            <a:chOff x="539552" y="2133745"/>
            <a:chExt cx="1794526" cy="764526"/>
          </a:xfrm>
        </p:grpSpPr>
        <p:sp>
          <p:nvSpPr>
            <p:cNvPr id="116" name="Google Shape;737;p59"/>
            <p:cNvSpPr/>
            <p:nvPr/>
          </p:nvSpPr>
          <p:spPr>
            <a:xfrm>
              <a:off x="599696" y="2133745"/>
              <a:ext cx="1656184" cy="584775"/>
            </a:xfrm>
            <a:prstGeom prst="rect">
              <a:avLst/>
            </a:prstGeom>
            <a:noFill/>
            <a:ln>
              <a:noFill/>
            </a:ln>
          </p:spPr>
          <p:txBody>
            <a:bodyPr spcFirstLastPara="1" wrap="square" lIns="91425" tIns="45700" rIns="91425" bIns="45700" anchor="t" anchorCtr="0">
              <a:noAutofit/>
            </a:bodyPr>
            <a:lstStyle/>
            <a:p>
              <a:pPr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12</a:t>
              </a:r>
              <a:r>
                <a:rPr lang="zh-TW" altLang="en-US" sz="1400" b="1" kern="0" dirty="0">
                  <a:solidFill>
                    <a:srgbClr val="C0504D"/>
                  </a:solidFill>
                  <a:latin typeface="Microsoft JhengHei"/>
                  <a:ea typeface="Microsoft JhengHei"/>
                  <a:cs typeface="Microsoft JhengHei"/>
                  <a:sym typeface="Microsoft JhengHei"/>
                </a:rPr>
                <a:t>月初</a:t>
              </a:r>
            </a:p>
            <a:p>
              <a:pPr marL="0" marR="0" lvl="0" indent="0" algn="ctr" defTabSz="914400" rtl="0" eaLnBrk="1" fontAlgn="auto" latinLnBrk="0" hangingPunct="1">
                <a:lnSpc>
                  <a:spcPct val="100000"/>
                </a:lnSpc>
                <a:spcBef>
                  <a:spcPts val="0"/>
                </a:spcBef>
                <a:spcAft>
                  <a:spcPts val="0"/>
                </a:spcAft>
                <a:buClr>
                  <a:srgbClr val="C0504D"/>
                </a:buClr>
                <a:buSzPts val="1400"/>
                <a:buFont typeface="Microsoft JhengHei"/>
                <a:buNone/>
                <a:tabLst/>
                <a:defRPr/>
              </a:pPr>
              <a:r>
                <a:rPr kumimoji="0" lang="en-US" altLang="zh-TW" sz="1400" b="1" i="0" u="none" strike="noStrike" kern="0" cap="none" spc="0" normalizeH="0" baseline="0" noProof="0" dirty="0" smtClean="0">
                  <a:ln>
                    <a:noFill/>
                  </a:ln>
                  <a:solidFill>
                    <a:srgbClr val="C0504D"/>
                  </a:solidFill>
                  <a:effectLst/>
                  <a:uLnTx/>
                  <a:uFillTx/>
                  <a:latin typeface="Microsoft JhengHei"/>
                  <a:ea typeface="Microsoft JhengHei"/>
                  <a:cs typeface="Microsoft JhengHei"/>
                  <a:sym typeface="Microsoft JhengHei"/>
                </a:rPr>
                <a:t> </a:t>
              </a:r>
              <a:endParaRPr kumimoji="0" sz="14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C0504D"/>
                </a:solidFill>
                <a:effectLst/>
                <a:uLnTx/>
                <a:uFillTx/>
                <a:latin typeface="Microsoft JhengHei"/>
                <a:ea typeface="Microsoft JhengHei"/>
                <a:cs typeface="Microsoft JhengHei"/>
                <a:sym typeface="Microsoft JhengHei"/>
              </a:endParaRPr>
            </a:p>
          </p:txBody>
        </p:sp>
        <p:sp>
          <p:nvSpPr>
            <p:cNvPr id="117" name="Google Shape;738;p59"/>
            <p:cNvSpPr/>
            <p:nvPr/>
          </p:nvSpPr>
          <p:spPr>
            <a:xfrm>
              <a:off x="539552" y="2375051"/>
              <a:ext cx="1794526"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Microsoft JhengHei"/>
                <a:buNone/>
                <a:tabLst/>
                <a:defRPr/>
              </a:pPr>
              <a:r>
                <a:rPr kumimoji="0" lang="en-US" altLang="zh-TW" sz="14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114-2</a:t>
              </a:r>
              <a:r>
                <a:rPr kumimoji="0" lang="zh-TW" altLang="en-US"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細部計畫書審查</a:t>
              </a:r>
              <a:endParaRPr kumimoji="0" sz="16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3F3F3F"/>
                </a:buClr>
                <a:buSzPts val="1200"/>
                <a:buFont typeface="Microsoft JhengHei"/>
                <a:buNone/>
                <a:tabLst/>
                <a:defRPr/>
              </a:pPr>
              <a:r>
                <a:rPr kumimoji="0" lang="zh-TW" altLang="en-US" sz="1200" b="1" i="0" u="none" strike="noStrike" kern="0" cap="none" spc="0" normalizeH="0" baseline="0" noProof="0" dirty="0">
                  <a:ln>
                    <a:noFill/>
                  </a:ln>
                  <a:solidFill>
                    <a:srgbClr val="3F3F3F"/>
                  </a:solidFill>
                  <a:effectLst/>
                  <a:uLnTx/>
                  <a:uFillTx/>
                  <a:latin typeface="Microsoft JhengHei"/>
                  <a:ea typeface="Microsoft JhengHei"/>
                  <a:cs typeface="Microsoft JhengHei"/>
                  <a:sym typeface="Microsoft JhengHei"/>
                </a:rPr>
                <a:t>依委員意見進行細部計書修正</a:t>
              </a:r>
              <a:endParaRPr kumimoji="0" sz="1200" b="1" i="0" u="none" strike="noStrike" kern="0" cap="none" spc="0" normalizeH="0" baseline="0" noProof="0" dirty="0">
                <a:ln>
                  <a:noFill/>
                </a:ln>
                <a:solidFill>
                  <a:srgbClr val="FF0000"/>
                </a:solidFill>
                <a:effectLst/>
                <a:uLnTx/>
                <a:uFillTx/>
                <a:latin typeface="Microsoft JhengHei"/>
                <a:ea typeface="Microsoft JhengHei"/>
                <a:cs typeface="Microsoft JhengHei"/>
                <a:sym typeface="Microsoft JhengHei"/>
              </a:endParaRPr>
            </a:p>
          </p:txBody>
        </p:sp>
      </p:grpSp>
      <p:sp>
        <p:nvSpPr>
          <p:cNvPr id="118" name="Google Shape;753;p59"/>
          <p:cNvSpPr txBox="1"/>
          <p:nvPr/>
        </p:nvSpPr>
        <p:spPr>
          <a:xfrm>
            <a:off x="3989306" y="5245813"/>
            <a:ext cx="2038100" cy="2861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7030A0"/>
              </a:buClr>
              <a:buSzPts val="1400"/>
              <a:buFont typeface="Microsoft JhengHei"/>
              <a:buNone/>
              <a:tabLst/>
              <a:defRPr/>
            </a:pP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細部</a:t>
            </a:r>
            <a:r>
              <a:rPr kumimoji="0" lang="zh-TW" altLang="en-US" sz="1400" b="1" i="0" u="none" strike="noStrike" kern="0" cap="none" spc="0" normalizeH="0" baseline="0" noProof="0" dirty="0">
                <a:ln>
                  <a:noFill/>
                </a:ln>
                <a:solidFill>
                  <a:srgbClr val="7030A0"/>
                </a:solidFill>
                <a:effectLst/>
                <a:uLnTx/>
                <a:uFillTx/>
                <a:latin typeface="Microsoft JhengHei"/>
                <a:ea typeface="Microsoft JhengHei"/>
                <a:cs typeface="Microsoft JhengHei"/>
                <a:sym typeface="Microsoft JhengHei"/>
              </a:rPr>
              <a:t>計畫</a:t>
            </a:r>
            <a:r>
              <a:rPr kumimoji="0" lang="zh-TW" altLang="en-US" sz="1400" b="1" i="0" u="none" strike="noStrike" kern="0" cap="none" spc="0" normalizeH="0" baseline="0" noProof="0" dirty="0" smtClean="0">
                <a:ln>
                  <a:noFill/>
                </a:ln>
                <a:solidFill>
                  <a:srgbClr val="7030A0"/>
                </a:solidFill>
                <a:effectLst/>
                <a:uLnTx/>
                <a:uFillTx/>
                <a:latin typeface="Microsoft JhengHei"/>
                <a:ea typeface="Microsoft JhengHei"/>
                <a:cs typeface="Microsoft JhengHei"/>
                <a:sym typeface="Microsoft JhengHei"/>
              </a:rPr>
              <a:t>書繳交、審查</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755;p59"/>
          <p:cNvSpPr/>
          <p:nvPr/>
        </p:nvSpPr>
        <p:spPr>
          <a:xfrm>
            <a:off x="3927815" y="4943007"/>
            <a:ext cx="1970156" cy="365490"/>
          </a:xfrm>
          <a:prstGeom prst="rect">
            <a:avLst/>
          </a:prstGeom>
          <a:noFill/>
          <a:ln>
            <a:noFill/>
          </a:ln>
        </p:spPr>
        <p:txBody>
          <a:bodyPr spcFirstLastPara="1" wrap="square" lIns="91425" tIns="45700" rIns="91425" bIns="45700" anchor="t" anchorCtr="0">
            <a:noAutofit/>
          </a:bodyPr>
          <a:lstStyle/>
          <a:p>
            <a:pPr lvl="0" algn="ctr">
              <a:buClr>
                <a:srgbClr val="C0504D"/>
              </a:buClr>
              <a:buSzPts val="1400"/>
              <a:defRPr/>
            </a:pPr>
            <a:r>
              <a:rPr lang="en-US" altLang="zh-TW" sz="1400" b="1" kern="0" dirty="0">
                <a:solidFill>
                  <a:srgbClr val="C0504D"/>
                </a:solidFill>
                <a:latin typeface="Microsoft JhengHei"/>
                <a:ea typeface="Microsoft JhengHei"/>
                <a:cs typeface="Microsoft JhengHei"/>
                <a:sym typeface="Microsoft JhengHei"/>
              </a:rPr>
              <a:t>11</a:t>
            </a:r>
            <a:r>
              <a:rPr lang="zh-TW" altLang="en-US" sz="1400" b="1" kern="0" dirty="0">
                <a:solidFill>
                  <a:srgbClr val="C0504D"/>
                </a:solidFill>
                <a:latin typeface="Microsoft JhengHei"/>
                <a:ea typeface="Microsoft JhengHei"/>
                <a:cs typeface="Microsoft JhengHei"/>
                <a:sym typeface="Microsoft JhengHei"/>
              </a:rPr>
              <a:t>月底</a:t>
            </a:r>
            <a:endParaRPr lang="zh-TW" altLang="en-US" sz="1400" b="1" kern="0" dirty="0">
              <a:solidFill>
                <a:srgbClr val="C0504D"/>
              </a:solidFill>
              <a:latin typeface="Microsoft JhengHei"/>
              <a:ea typeface="Microsoft JhengHei"/>
              <a:cs typeface="Microsoft JhengHei"/>
              <a:sym typeface="Microsoft JhengHei"/>
            </a:endParaRPr>
          </a:p>
        </p:txBody>
      </p:sp>
      <p:cxnSp>
        <p:nvCxnSpPr>
          <p:cNvPr id="120" name="Google Shape;721;p59"/>
          <p:cNvCxnSpPr/>
          <p:nvPr/>
        </p:nvCxnSpPr>
        <p:spPr>
          <a:xfrm flipV="1">
            <a:off x="2792896" y="5572316"/>
            <a:ext cx="4038137" cy="14218"/>
          </a:xfrm>
          <a:prstGeom prst="straightConnector1">
            <a:avLst/>
          </a:prstGeom>
          <a:noFill/>
          <a:ln w="19050" cap="flat" cmpd="sng">
            <a:solidFill>
              <a:srgbClr val="7030A0"/>
            </a:solidFill>
            <a:prstDash val="solid"/>
            <a:round/>
            <a:headEnd type="triangle" w="med" len="med"/>
            <a:tailEnd type="triangle" w="med" len="med"/>
          </a:ln>
        </p:spPr>
      </p:cxnSp>
      <p:sp>
        <p:nvSpPr>
          <p:cNvPr id="124" name="Google Shape;710;p58"/>
          <p:cNvSpPr/>
          <p:nvPr/>
        </p:nvSpPr>
        <p:spPr>
          <a:xfrm>
            <a:off x="9017361" y="1028735"/>
            <a:ext cx="2996477" cy="56380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600" b="1" i="0" u="none" strike="noStrike" kern="0" cap="none" spc="0" normalizeH="0" baseline="0" noProof="0" dirty="0" smtClean="0">
                <a:ln>
                  <a:noFill/>
                </a:ln>
                <a:solidFill>
                  <a:srgbClr val="0000CC"/>
                </a:solidFill>
                <a:effectLst/>
                <a:uLnTx/>
                <a:uFillTx/>
                <a:latin typeface="Microsoft JhengHei"/>
                <a:ea typeface="Microsoft JhengHei"/>
                <a:cs typeface="Microsoft JhengHei"/>
                <a:sym typeface="Microsoft JhengHei"/>
              </a:rPr>
              <a:t>❖本梯次預計以</a:t>
            </a:r>
            <a:r>
              <a:rPr kumimoji="0" lang="en-US" altLang="zh-TW" sz="1600" b="1" i="0" u="none" strike="noStrike" kern="0" cap="none" spc="0" normalizeH="0" baseline="0" noProof="0" dirty="0" smtClean="0">
                <a:ln>
                  <a:noFill/>
                </a:ln>
                <a:solidFill>
                  <a:srgbClr val="FF0000"/>
                </a:solidFill>
                <a:effectLst/>
                <a:uLnTx/>
                <a:uFillTx/>
                <a:latin typeface="Microsoft JhengHei"/>
                <a:ea typeface="Microsoft JhengHei"/>
                <a:cs typeface="Microsoft JhengHei"/>
                <a:sym typeface="Microsoft JhengHei"/>
              </a:rPr>
              <a:t>3</a:t>
            </a:r>
            <a:r>
              <a:rPr kumimoji="0" lang="zh-TW" altLang="en-US" sz="1600" b="1" i="0" u="none" strike="noStrike" kern="0" cap="none" spc="0" normalizeH="0" baseline="0" noProof="0" dirty="0" smtClean="0">
                <a:ln>
                  <a:noFill/>
                </a:ln>
                <a:solidFill>
                  <a:srgbClr val="FF0000"/>
                </a:solidFill>
                <a:effectLst/>
                <a:uLnTx/>
                <a:uFillTx/>
                <a:latin typeface="Microsoft JhengHei"/>
                <a:ea typeface="Microsoft JhengHei"/>
                <a:cs typeface="Microsoft JhengHei"/>
                <a:sym typeface="Microsoft JhengHei"/>
              </a:rPr>
              <a:t>天</a:t>
            </a:r>
            <a:r>
              <a:rPr kumimoji="0" lang="zh-TW" altLang="en-US" sz="1600" b="1" i="0" u="none" strike="noStrike" kern="0" cap="none" spc="0" normalizeH="0" baseline="0" noProof="0" dirty="0" smtClean="0">
                <a:ln>
                  <a:noFill/>
                </a:ln>
                <a:solidFill>
                  <a:srgbClr val="0000CC"/>
                </a:solidFill>
                <a:effectLst/>
                <a:uLnTx/>
                <a:uFillTx/>
                <a:latin typeface="Microsoft JhengHei"/>
                <a:ea typeface="Microsoft JhengHei"/>
                <a:cs typeface="Microsoft JhengHei"/>
                <a:sym typeface="Microsoft JhengHei"/>
              </a:rPr>
              <a:t>辦理，</a:t>
            </a:r>
            <a:endParaRPr lang="en-US" altLang="zh-TW" sz="1600" b="1" kern="0" dirty="0" smtClean="0">
              <a:solidFill>
                <a:srgbClr val="0000CC"/>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b="1" kern="0" dirty="0" smtClean="0">
                <a:solidFill>
                  <a:srgbClr val="0000CC"/>
                </a:solidFill>
                <a:latin typeface="Microsoft JhengHei"/>
                <a:ea typeface="Microsoft JhengHei"/>
                <a:cs typeface="Microsoft JhengHei"/>
                <a:sym typeface="Microsoft JhengHei"/>
              </a:rPr>
              <a:t>實際情況依當梯次規劃而定</a:t>
            </a:r>
            <a:endParaRPr kumimoji="0" sz="1600" b="1" i="0" u="none" strike="noStrike" kern="0" cap="none" spc="0" normalizeH="0" baseline="0" noProof="0" dirty="0">
              <a:ln>
                <a:noFill/>
              </a:ln>
              <a:solidFill>
                <a:srgbClr val="0000CC"/>
              </a:solidFill>
              <a:effectLst/>
              <a:uLnTx/>
              <a:uFillTx/>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222482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147888" y="1709740"/>
            <a:ext cx="7886700" cy="2223317"/>
          </a:xfrm>
        </p:spPr>
        <p:txBody>
          <a:bodyPr/>
          <a:lstStyle/>
          <a:p>
            <a:pPr algn="ctr"/>
            <a:r>
              <a:rPr lang="zh-TW" altLang="en-US" b="1" dirty="0">
                <a:latin typeface="微軟正黑體" panose="020B0604030504040204" pitchFamily="34" charset="-120"/>
                <a:ea typeface="微軟正黑體" panose="020B0604030504040204" pitchFamily="34" charset="-120"/>
              </a:rPr>
              <a:t>計畫平台操作說明</a:t>
            </a:r>
          </a:p>
        </p:txBody>
      </p:sp>
      <p:sp>
        <p:nvSpPr>
          <p:cNvPr id="6" name="投影片編號版面配置區 4">
            <a:extLst>
              <a:ext uri="{FF2B5EF4-FFF2-40B4-BE49-F238E27FC236}">
                <a16:creationId xmlns:a16="http://schemas.microsoft.com/office/drawing/2014/main" id="{35443577-48E6-49EE-88DB-37C60AA0C8E8}"/>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21</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7757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1000" y="2461473"/>
            <a:ext cx="11506200" cy="386312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just"/>
            <a:r>
              <a:rPr lang="zh-TW" altLang="en-US" sz="2400" dirty="0">
                <a:solidFill>
                  <a:prstClr val="black"/>
                </a:solidFill>
                <a:latin typeface="微軟正黑體" panose="020B0604030504040204" pitchFamily="34" charset="-120"/>
                <a:ea typeface="微軟正黑體" panose="020B0604030504040204" pitchFamily="34" charset="-120"/>
              </a:rPr>
              <a:t>由於變更新平台，煩請計畫團隊先行建立帳號，其方式如下：</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endParaRPr lang="en-US" altLang="zh-TW" sz="2400" dirty="0">
              <a:solidFill>
                <a:prstClr val="black"/>
              </a:solidFill>
              <a:latin typeface="微軟正黑體" panose="020B0604030504040204" pitchFamily="34" charset="-120"/>
              <a:ea typeface="微軟正黑體" panose="020B0604030504040204" pitchFamily="34" charset="-120"/>
            </a:endParaRPr>
          </a:p>
          <a:p>
            <a:pPr marL="457200" indent="-457200" algn="jus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先點選「建立帳號」</a:t>
            </a:r>
            <a:r>
              <a:rPr lang="en-US" altLang="zh-TW" sz="2400" dirty="0">
                <a:solidFill>
                  <a:prstClr val="black"/>
                </a:solidFill>
                <a:latin typeface="微軟正黑體" panose="020B0604030504040204" pitchFamily="34" charset="-120"/>
                <a:ea typeface="微軟正黑體" panose="020B0604030504040204" pitchFamily="34" charset="-120"/>
              </a:rPr>
              <a:t>--&gt;</a:t>
            </a:r>
            <a:r>
              <a:rPr lang="zh-TW" altLang="en-US" sz="2400" dirty="0">
                <a:solidFill>
                  <a:prstClr val="black"/>
                </a:solidFill>
                <a:latin typeface="微軟正黑體" panose="020B0604030504040204" pitchFamily="34" charset="-120"/>
                <a:ea typeface="微軟正黑體" panose="020B0604030504040204" pitchFamily="34" charset="-120"/>
              </a:rPr>
              <a:t>輸入相關資料</a:t>
            </a:r>
            <a:r>
              <a:rPr lang="en-US" altLang="zh-TW" sz="2400" dirty="0">
                <a:solidFill>
                  <a:prstClr val="black"/>
                </a:solidFill>
                <a:latin typeface="微軟正黑體" panose="020B0604030504040204" pitchFamily="34" charset="-120"/>
                <a:ea typeface="微軟正黑體" panose="020B0604030504040204" pitchFamily="34" charset="-120"/>
              </a:rPr>
              <a:t>--&gt;</a:t>
            </a:r>
            <a:r>
              <a:rPr lang="zh-TW" altLang="en-US" sz="2400" dirty="0">
                <a:solidFill>
                  <a:prstClr val="black"/>
                </a:solidFill>
                <a:latin typeface="微軟正黑體" panose="020B0604030504040204" pitchFamily="34" charset="-120"/>
                <a:ea typeface="微軟正黑體" panose="020B0604030504040204" pitchFamily="34" charset="-120"/>
              </a:rPr>
              <a:t>送出。</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457200" indent="-457200" algn="jus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系統將會發送啟用驗證信，寄至計畫主持人信箱，十分鐘內有效。</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457200" indent="-457200" algn="jus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打開信箱，點選啟動連結，啟動帳號，即可登入。</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457200" indent="-457200" algn="just">
              <a:buFont typeface="+mj-lt"/>
              <a:buAutoNum type="arabicPeriod"/>
            </a:pPr>
            <a:endParaRPr lang="en-US" altLang="zh-TW" sz="800" dirty="0">
              <a:solidFill>
                <a:prstClr val="black"/>
              </a:solidFill>
              <a:latin typeface="微軟正黑體" panose="020B0604030504040204" pitchFamily="34" charset="-120"/>
              <a:ea typeface="微軟正黑體" panose="020B0604030504040204" pitchFamily="34" charset="-120"/>
            </a:endParaRPr>
          </a:p>
          <a:p>
            <a:pPr algn="just"/>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r>
              <a:rPr lang="zh-TW" altLang="en-US" sz="2400" dirty="0">
                <a:solidFill>
                  <a:prstClr val="black"/>
                </a:solidFill>
                <a:latin typeface="微軟正黑體" panose="020B0604030504040204" pitchFamily="34" charset="-120"/>
                <a:ea typeface="微軟正黑體" panose="020B0604030504040204" pitchFamily="34" charset="-120"/>
              </a:rPr>
              <a:t>**帳號註冊僅於 </a:t>
            </a:r>
            <a:r>
              <a:rPr lang="en-US" altLang="zh-TW" sz="2400" dirty="0" smtClean="0">
                <a:solidFill>
                  <a:srgbClr val="FF0000"/>
                </a:solidFill>
                <a:latin typeface="微軟正黑體" panose="020B0604030504040204" pitchFamily="34" charset="-120"/>
                <a:ea typeface="微軟正黑體" panose="020B0604030504040204" pitchFamily="34" charset="-120"/>
              </a:rPr>
              <a:t>02/17-03/17</a:t>
            </a:r>
            <a:r>
              <a:rPr lang="zh-TW" altLang="en-US" sz="2400" dirty="0" smtClean="0">
                <a:solidFill>
                  <a:prstClr val="black"/>
                </a:solidFill>
                <a:latin typeface="微軟正黑體" panose="020B0604030504040204" pitchFamily="34" charset="-120"/>
                <a:ea typeface="微軟正黑體" panose="020B0604030504040204" pitchFamily="34" charset="-120"/>
              </a:rPr>
              <a:t>計畫</a:t>
            </a:r>
            <a:r>
              <a:rPr lang="zh-TW" altLang="en-US" sz="2400" dirty="0">
                <a:solidFill>
                  <a:prstClr val="black"/>
                </a:solidFill>
                <a:latin typeface="微軟正黑體" panose="020B0604030504040204" pitchFamily="34" charset="-120"/>
                <a:ea typeface="微軟正黑體" panose="020B0604030504040204" pitchFamily="34" charset="-120"/>
              </a:rPr>
              <a:t>徵求收件期程時才開放</a:t>
            </a:r>
          </a:p>
          <a:p>
            <a:pPr algn="just"/>
            <a:r>
              <a:rPr lang="en-US" altLang="zh-TW" sz="2400" dirty="0">
                <a:solidFill>
                  <a:prstClr val="black"/>
                </a:solidFill>
                <a:latin typeface="微軟正黑體" panose="020B0604030504040204" pitchFamily="34" charset="-120"/>
                <a:ea typeface="微軟正黑體" panose="020B0604030504040204" pitchFamily="34" charset="-120"/>
              </a:rPr>
              <a:t>**</a:t>
            </a:r>
            <a:r>
              <a:rPr lang="zh-TW" altLang="en-US" sz="2400" dirty="0">
                <a:solidFill>
                  <a:prstClr val="black"/>
                </a:solidFill>
                <a:latin typeface="微軟正黑體" panose="020B0604030504040204" pitchFamily="34" charset="-120"/>
                <a:ea typeface="微軟正黑體" panose="020B0604030504040204" pitchFamily="34" charset="-120"/>
              </a:rPr>
              <a:t>同一計畫團隊</a:t>
            </a:r>
            <a:r>
              <a:rPr lang="zh-TW" altLang="en-US" sz="2400" dirty="0">
                <a:solidFill>
                  <a:srgbClr val="0000FF"/>
                </a:solidFill>
                <a:latin typeface="微軟正黑體" panose="020B0604030504040204" pitchFamily="34" charset="-120"/>
                <a:ea typeface="微軟正黑體" panose="020B0604030504040204" pitchFamily="34" charset="-120"/>
              </a:rPr>
              <a:t>僅提供</a:t>
            </a:r>
            <a:r>
              <a:rPr lang="en-US" altLang="zh-TW" sz="2400" dirty="0">
                <a:solidFill>
                  <a:srgbClr val="0000FF"/>
                </a:solidFill>
                <a:latin typeface="微軟正黑體" panose="020B0604030504040204" pitchFamily="34" charset="-120"/>
                <a:ea typeface="微軟正黑體" panose="020B0604030504040204" pitchFamily="34" charset="-120"/>
              </a:rPr>
              <a:t>1</a:t>
            </a:r>
            <a:r>
              <a:rPr lang="zh-TW" altLang="en-US" sz="2400" dirty="0">
                <a:solidFill>
                  <a:srgbClr val="0000FF"/>
                </a:solidFill>
                <a:latin typeface="微軟正黑體" panose="020B0604030504040204" pitchFamily="34" charset="-120"/>
                <a:ea typeface="微軟正黑體" panose="020B0604030504040204" pitchFamily="34" charset="-120"/>
              </a:rPr>
              <a:t>組帳密</a:t>
            </a:r>
            <a:r>
              <a:rPr lang="zh-TW" altLang="en-US" sz="2400" dirty="0">
                <a:solidFill>
                  <a:prstClr val="black"/>
                </a:solidFill>
                <a:latin typeface="微軟正黑體" panose="020B0604030504040204" pitchFamily="34" charset="-120"/>
                <a:ea typeface="微軟正黑體" panose="020B0604030504040204" pitchFamily="34" charset="-120"/>
              </a:rPr>
              <a:t>，其帳密將寄送給計畫主持人</a:t>
            </a:r>
          </a:p>
        </p:txBody>
      </p:sp>
      <p:sp>
        <p:nvSpPr>
          <p:cNvPr id="6" name="圓角矩形 5"/>
          <p:cNvSpPr/>
          <p:nvPr/>
        </p:nvSpPr>
        <p:spPr>
          <a:xfrm>
            <a:off x="381000" y="1941984"/>
            <a:ext cx="2318190" cy="504056"/>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a:solidFill>
                  <a:schemeClr val="tx1"/>
                </a:solidFill>
                <a:latin typeface="Calibri" panose="020F0502020204030204" pitchFamily="34" charset="0"/>
                <a:ea typeface="微軟正黑體" panose="020B0604030504040204" pitchFamily="34" charset="-120"/>
              </a:rPr>
              <a:t>操作步驟</a:t>
            </a:r>
          </a:p>
        </p:txBody>
      </p:sp>
      <p:sp>
        <p:nvSpPr>
          <p:cNvPr id="3" name="矩形 2"/>
          <p:cNvSpPr/>
          <p:nvPr/>
        </p:nvSpPr>
        <p:spPr>
          <a:xfrm>
            <a:off x="381000" y="875386"/>
            <a:ext cx="11430000" cy="1079591"/>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平台入口網站：</a:t>
            </a:r>
            <a:r>
              <a:rPr lang="en-US" altLang="zh-TW" sz="2800" dirty="0">
                <a:latin typeface="Microsoft JhengHei" panose="020B0604030504040204" pitchFamily="34" charset="-120"/>
                <a:ea typeface="Microsoft JhengHei" panose="020B0604030504040204" pitchFamily="34" charset="-120"/>
                <a:hlinkClick r:id="rId2"/>
              </a:rPr>
              <a:t>https://exp.stpi.narl.org.tw/project/TGP/index</a:t>
            </a:r>
            <a:endParaRPr lang="en-US" altLang="zh-TW" sz="2800" dirty="0">
              <a:latin typeface="Microsoft JhengHei" panose="020B0604030504040204" pitchFamily="34" charset="-120"/>
              <a:ea typeface="Microsoft JhengHei" panose="020B0604030504040204" pitchFamily="34" charset="-120"/>
            </a:endParaRPr>
          </a:p>
          <a:p>
            <a:pPr>
              <a:lnSpc>
                <a:spcPct val="120000"/>
              </a:lnSpc>
            </a:pPr>
            <a:r>
              <a:rPr lang="zh-TW" altLang="en-US" sz="2800" dirty="0">
                <a:latin typeface="微軟正黑體" panose="020B0604030504040204" pitchFamily="34" charset="-120"/>
                <a:ea typeface="微軟正黑體" panose="020B0604030504040204" pitchFamily="34" charset="-120"/>
              </a:rPr>
              <a:t>平台註冊網站：</a:t>
            </a:r>
            <a:r>
              <a:rPr lang="en-US" altLang="zh-TW" sz="2800" dirty="0">
                <a:latin typeface="微軟正黑體" panose="020B0604030504040204" pitchFamily="34" charset="-120"/>
                <a:ea typeface="微軟正黑體" panose="020B0604030504040204" pitchFamily="34" charset="-120"/>
                <a:hlinkClick r:id="rId3"/>
              </a:rPr>
              <a:t>https://tgp.stpi.narl.org.tw/login</a:t>
            </a:r>
            <a:r>
              <a:rPr lang="zh-TW" altLang="en-US" sz="2800" dirty="0">
                <a:latin typeface="微軟正黑體" panose="020B0604030504040204" pitchFamily="34" charset="-120"/>
                <a:ea typeface="微軟正黑體" panose="020B0604030504040204" pitchFamily="34" charset="-120"/>
              </a:rPr>
              <a:t> </a:t>
            </a:r>
            <a:endParaRPr lang="en-US" altLang="zh-TW" sz="2800" dirty="0">
              <a:latin typeface="微軟正黑體" panose="020B0604030504040204" pitchFamily="34" charset="-120"/>
              <a:ea typeface="微軟正黑體" panose="020B0604030504040204" pitchFamily="34" charset="-120"/>
            </a:endParaRPr>
          </a:p>
        </p:txBody>
      </p:sp>
      <p:sp>
        <p:nvSpPr>
          <p:cNvPr id="8" name="投影片編號版面配置區 4">
            <a:extLst>
              <a:ext uri="{FF2B5EF4-FFF2-40B4-BE49-F238E27FC236}">
                <a16:creationId xmlns:a16="http://schemas.microsoft.com/office/drawing/2014/main" id="{2ECE34BD-D806-46E0-B27D-4A3E88D303B8}"/>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22</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7" name="標題 18">
            <a:extLst>
              <a:ext uri="{FF2B5EF4-FFF2-40B4-BE49-F238E27FC236}">
                <a16:creationId xmlns:a16="http://schemas.microsoft.com/office/drawing/2014/main" id="{1E680655-2EFD-7518-72D0-B5954FF0AEFA}"/>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計畫平台註冊說明</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97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A343D64-6E6A-4692-BF47-D35B4F25CD78}"/>
              </a:ext>
            </a:extLst>
          </p:cNvPr>
          <p:cNvPicPr>
            <a:picLocks noChangeAspect="1"/>
          </p:cNvPicPr>
          <p:nvPr/>
        </p:nvPicPr>
        <p:blipFill rotWithShape="1">
          <a:blip r:embed="rId2"/>
          <a:srcRect r="1727"/>
          <a:stretch/>
        </p:blipFill>
        <p:spPr>
          <a:xfrm>
            <a:off x="625196" y="1834161"/>
            <a:ext cx="11181617" cy="3672673"/>
          </a:xfrm>
          <a:prstGeom prst="rect">
            <a:avLst/>
          </a:prstGeom>
          <a:ln>
            <a:noFill/>
          </a:ln>
          <a:effectLst>
            <a:outerShdw blurRad="292100" dist="139700" dir="2700000" algn="tl" rotWithShape="0">
              <a:srgbClr val="333333">
                <a:alpha val="65000"/>
              </a:srgbClr>
            </a:outerShdw>
          </a:effectLst>
        </p:spPr>
      </p:pic>
      <p:sp>
        <p:nvSpPr>
          <p:cNvPr id="9" name="矩形 8">
            <a:extLst>
              <a:ext uri="{FF2B5EF4-FFF2-40B4-BE49-F238E27FC236}">
                <a16:creationId xmlns:a16="http://schemas.microsoft.com/office/drawing/2014/main" id="{3C625F65-0A77-4400-99AC-C60983424FC4}"/>
              </a:ext>
            </a:extLst>
          </p:cNvPr>
          <p:cNvSpPr/>
          <p:nvPr/>
        </p:nvSpPr>
        <p:spPr>
          <a:xfrm>
            <a:off x="7801753" y="1776064"/>
            <a:ext cx="1151328" cy="8251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a:extLst>
              <a:ext uri="{FF2B5EF4-FFF2-40B4-BE49-F238E27FC236}">
                <a16:creationId xmlns:a16="http://schemas.microsoft.com/office/drawing/2014/main" id="{53BE19D9-C93D-4CF4-B40D-AD3CCC38D6F6}"/>
              </a:ext>
            </a:extLst>
          </p:cNvPr>
          <p:cNvSpPr/>
          <p:nvPr/>
        </p:nvSpPr>
        <p:spPr>
          <a:xfrm>
            <a:off x="8190519" y="2780827"/>
            <a:ext cx="3006514"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點選團隊</a:t>
            </a:r>
            <a:r>
              <a:rPr lang="en-US" altLang="zh-TW"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en-US"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評審登入，</a:t>
            </a:r>
            <a:endParaRPr lang="en-US" altLang="zh-TW"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即可進入後續頁面</a:t>
            </a:r>
          </a:p>
        </p:txBody>
      </p:sp>
      <p:sp>
        <p:nvSpPr>
          <p:cNvPr id="8" name="投影片編號版面配置區 4">
            <a:extLst>
              <a:ext uri="{FF2B5EF4-FFF2-40B4-BE49-F238E27FC236}">
                <a16:creationId xmlns:a16="http://schemas.microsoft.com/office/drawing/2014/main" id="{E67FA792-DE1E-4539-BA43-A731B79BE07C}"/>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23</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3" name="標題 18">
            <a:extLst>
              <a:ext uri="{FF2B5EF4-FFF2-40B4-BE49-F238E27FC236}">
                <a16:creationId xmlns:a16="http://schemas.microsoft.com/office/drawing/2014/main" id="{E1073096-5FF6-0EFA-8A57-7EA7E666A70D}"/>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計畫平台註冊頁面說明</a:t>
            </a:r>
            <a:r>
              <a:rPr lang="en-US" altLang="zh-TW" sz="3200" b="1" dirty="0">
                <a:latin typeface="微軟正黑體" panose="020B0604030504040204" pitchFamily="34" charset="-120"/>
                <a:ea typeface="微軟正黑體" panose="020B0604030504040204" pitchFamily="34" charset="-120"/>
              </a:rPr>
              <a:t>-1</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0402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A1463DE-5B16-363C-B72A-8C499357181C}"/>
              </a:ext>
            </a:extLst>
          </p:cNvPr>
          <p:cNvPicPr>
            <a:picLocks noChangeAspect="1"/>
          </p:cNvPicPr>
          <p:nvPr/>
        </p:nvPicPr>
        <p:blipFill>
          <a:blip r:embed="rId2"/>
          <a:stretch>
            <a:fillRect/>
          </a:stretch>
        </p:blipFill>
        <p:spPr>
          <a:xfrm>
            <a:off x="475360" y="1024899"/>
            <a:ext cx="11241280" cy="5624546"/>
          </a:xfrm>
          <a:prstGeom prst="rect">
            <a:avLst/>
          </a:prstGeom>
        </p:spPr>
      </p:pic>
      <p:sp>
        <p:nvSpPr>
          <p:cNvPr id="13" name="矩形 12">
            <a:extLst>
              <a:ext uri="{FF2B5EF4-FFF2-40B4-BE49-F238E27FC236}">
                <a16:creationId xmlns:a16="http://schemas.microsoft.com/office/drawing/2014/main" id="{765C5031-B642-49D6-B291-FF2D20DED3AA}"/>
              </a:ext>
            </a:extLst>
          </p:cNvPr>
          <p:cNvSpPr/>
          <p:nvPr/>
        </p:nvSpPr>
        <p:spPr>
          <a:xfrm>
            <a:off x="4645573" y="5061955"/>
            <a:ext cx="2860546" cy="7711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9">
            <a:extLst>
              <a:ext uri="{FF2B5EF4-FFF2-40B4-BE49-F238E27FC236}">
                <a16:creationId xmlns:a16="http://schemas.microsoft.com/office/drawing/2014/main" id="{40EE6EC3-9D13-4CF4-B678-8C8A25ADA87E}"/>
              </a:ext>
            </a:extLst>
          </p:cNvPr>
          <p:cNvSpPr/>
          <p:nvPr/>
        </p:nvSpPr>
        <p:spPr>
          <a:xfrm>
            <a:off x="7661193" y="5099583"/>
            <a:ext cx="2574392"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點選建立帳號，開始註冊</a:t>
            </a:r>
          </a:p>
        </p:txBody>
      </p:sp>
      <p:sp>
        <p:nvSpPr>
          <p:cNvPr id="8" name="投影片編號版面配置區 4">
            <a:extLst>
              <a:ext uri="{FF2B5EF4-FFF2-40B4-BE49-F238E27FC236}">
                <a16:creationId xmlns:a16="http://schemas.microsoft.com/office/drawing/2014/main" id="{63EB2799-9AA8-4D69-9619-C836DE517F92}"/>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24</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5" name="標題 18">
            <a:extLst>
              <a:ext uri="{FF2B5EF4-FFF2-40B4-BE49-F238E27FC236}">
                <a16:creationId xmlns:a16="http://schemas.microsoft.com/office/drawing/2014/main" id="{AB66102C-EB00-9DC8-AB35-418C3D62973E}"/>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計畫平台註冊頁面說明</a:t>
            </a:r>
            <a:r>
              <a:rPr lang="en-US" altLang="zh-TW" sz="3200" b="1" dirty="0">
                <a:latin typeface="微軟正黑體" panose="020B0604030504040204" pitchFamily="34" charset="-120"/>
                <a:ea typeface="微軟正黑體" panose="020B0604030504040204" pitchFamily="34" charset="-120"/>
              </a:rPr>
              <a:t>-2</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67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2207DF0A-A698-4838-A52A-9A4671539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73965"/>
            <a:ext cx="10505983" cy="4909290"/>
          </a:xfrm>
          <a:prstGeom prst="rect">
            <a:avLst/>
          </a:prstGeom>
        </p:spPr>
      </p:pic>
      <p:sp>
        <p:nvSpPr>
          <p:cNvPr id="13" name="矩形 12">
            <a:extLst>
              <a:ext uri="{FF2B5EF4-FFF2-40B4-BE49-F238E27FC236}">
                <a16:creationId xmlns:a16="http://schemas.microsoft.com/office/drawing/2014/main" id="{765C5031-B642-49D6-B291-FF2D20DED3AA}"/>
              </a:ext>
            </a:extLst>
          </p:cNvPr>
          <p:cNvSpPr/>
          <p:nvPr/>
        </p:nvSpPr>
        <p:spPr>
          <a:xfrm>
            <a:off x="9448800" y="3285710"/>
            <a:ext cx="19812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9">
            <a:extLst>
              <a:ext uri="{FF2B5EF4-FFF2-40B4-BE49-F238E27FC236}">
                <a16:creationId xmlns:a16="http://schemas.microsoft.com/office/drawing/2014/main" id="{40EE6EC3-9D13-4CF4-B678-8C8A25ADA87E}"/>
              </a:ext>
            </a:extLst>
          </p:cNvPr>
          <p:cNvSpPr/>
          <p:nvPr/>
        </p:nvSpPr>
        <p:spPr>
          <a:xfrm>
            <a:off x="9160027" y="4066668"/>
            <a:ext cx="2574392"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n w="0"/>
                <a:solidFill>
                  <a:srgbClr val="0000FF"/>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點選開始建立資料</a:t>
            </a:r>
          </a:p>
        </p:txBody>
      </p:sp>
      <p:sp>
        <p:nvSpPr>
          <p:cNvPr id="8" name="投影片編號版面配置區 4">
            <a:extLst>
              <a:ext uri="{FF2B5EF4-FFF2-40B4-BE49-F238E27FC236}">
                <a16:creationId xmlns:a16="http://schemas.microsoft.com/office/drawing/2014/main" id="{63EB2799-9AA8-4D69-9619-C836DE517F92}"/>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25</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EF2D7271-9AA2-93F6-C210-4D54C27C5049}"/>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-1</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6417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93D31445-B726-47E0-8F4E-322F2525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46" y="990600"/>
            <a:ext cx="11038507" cy="4302787"/>
          </a:xfrm>
          <a:prstGeom prst="rect">
            <a:avLst/>
          </a:prstGeom>
        </p:spPr>
      </p:pic>
      <p:sp>
        <p:nvSpPr>
          <p:cNvPr id="3" name="圓角矩形 2"/>
          <p:cNvSpPr/>
          <p:nvPr/>
        </p:nvSpPr>
        <p:spPr>
          <a:xfrm>
            <a:off x="6781800" y="5105400"/>
            <a:ext cx="4404059" cy="5983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marL="171450" indent="-171450">
              <a:buFont typeface="Arial" panose="020B0604020202020204" pitchFamily="34" charset="0"/>
              <a:buChar char="•"/>
              <a:defRPr/>
            </a:pPr>
            <a:r>
              <a:rPr lang="zh-TW" altLang="en-US" sz="1400" dirty="0">
                <a:solidFill>
                  <a:srgbClr val="0000FF"/>
                </a:solidFill>
                <a:latin typeface="微軟正黑體" panose="020B0604030504040204" pitchFamily="34" charset="-120"/>
                <a:ea typeface="微軟正黑體" panose="020B0604030504040204" pitchFamily="34" charset="-120"/>
              </a:rPr>
              <a:t>請於</a:t>
            </a:r>
            <a:r>
              <a:rPr lang="zh-TW" altLang="en-US" sz="1400" b="1" dirty="0">
                <a:solidFill>
                  <a:srgbClr val="FF0000"/>
                </a:solidFill>
                <a:latin typeface="微軟正黑體" panose="020B0604030504040204" pitchFamily="34" charset="-120"/>
                <a:ea typeface="微軟正黑體" panose="020B0604030504040204" pitchFamily="34" charset="-120"/>
              </a:rPr>
              <a:t>下拉式選單</a:t>
            </a:r>
            <a:r>
              <a:rPr lang="zh-TW" altLang="en-US" sz="1400" dirty="0">
                <a:solidFill>
                  <a:srgbClr val="0000FF"/>
                </a:solidFill>
                <a:latin typeface="微軟正黑體" panose="020B0604030504040204" pitchFamily="34" charset="-120"/>
                <a:ea typeface="微軟正黑體" panose="020B0604030504040204" pitchFamily="34" charset="-120"/>
              </a:rPr>
              <a:t>選取梯次及透過哪一個科研產業化平台送件申請</a:t>
            </a:r>
          </a:p>
        </p:txBody>
      </p:sp>
      <p:sp>
        <p:nvSpPr>
          <p:cNvPr id="8" name="投影片編號版面配置區 4">
            <a:extLst>
              <a:ext uri="{FF2B5EF4-FFF2-40B4-BE49-F238E27FC236}">
                <a16:creationId xmlns:a16="http://schemas.microsoft.com/office/drawing/2014/main" id="{EEDF14F3-49A5-4F47-8C86-B86B807C510C}"/>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26</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9" name="標題 18">
            <a:extLst>
              <a:ext uri="{FF2B5EF4-FFF2-40B4-BE49-F238E27FC236}">
                <a16:creationId xmlns:a16="http://schemas.microsoft.com/office/drawing/2014/main" id="{1E64AE6A-1570-B2C4-CCE8-C113B938A02E}"/>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-2</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385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534927F-EEF3-4BF4-AED6-6681066FBD5A}"/>
              </a:ext>
            </a:extLst>
          </p:cNvPr>
          <p:cNvPicPr>
            <a:picLocks noChangeAspect="1"/>
          </p:cNvPicPr>
          <p:nvPr/>
        </p:nvPicPr>
        <p:blipFill rotWithShape="1">
          <a:blip r:embed="rId2">
            <a:extLst>
              <a:ext uri="{28A0092B-C50C-407E-A947-70E740481C1C}">
                <a14:useLocalDpi xmlns:a14="http://schemas.microsoft.com/office/drawing/2010/main" val="0"/>
              </a:ext>
            </a:extLst>
          </a:blip>
          <a:srcRect r="-8781" b="28705"/>
          <a:stretch/>
        </p:blipFill>
        <p:spPr>
          <a:xfrm>
            <a:off x="1035518" y="848980"/>
            <a:ext cx="10242082" cy="4523594"/>
          </a:xfrm>
          <a:prstGeom prst="rect">
            <a:avLst/>
          </a:prstGeom>
        </p:spPr>
      </p:pic>
      <p:pic>
        <p:nvPicPr>
          <p:cNvPr id="7" name="圖片 6">
            <a:extLst>
              <a:ext uri="{FF2B5EF4-FFF2-40B4-BE49-F238E27FC236}">
                <a16:creationId xmlns:a16="http://schemas.microsoft.com/office/drawing/2014/main" id="{74375CBE-14EB-47CF-83D5-441346AE5B2B}"/>
              </a:ext>
            </a:extLst>
          </p:cNvPr>
          <p:cNvPicPr>
            <a:picLocks noChangeAspect="1"/>
          </p:cNvPicPr>
          <p:nvPr/>
        </p:nvPicPr>
        <p:blipFill rotWithShape="1">
          <a:blip r:embed="rId2">
            <a:extLst>
              <a:ext uri="{28A0092B-C50C-407E-A947-70E740481C1C}">
                <a14:useLocalDpi xmlns:a14="http://schemas.microsoft.com/office/drawing/2010/main" val="0"/>
              </a:ext>
            </a:extLst>
          </a:blip>
          <a:srcRect t="85239"/>
          <a:stretch/>
        </p:blipFill>
        <p:spPr>
          <a:xfrm>
            <a:off x="1035518" y="5372574"/>
            <a:ext cx="9403882" cy="935430"/>
          </a:xfrm>
          <a:prstGeom prst="rect">
            <a:avLst/>
          </a:prstGeom>
        </p:spPr>
      </p:pic>
      <p:sp>
        <p:nvSpPr>
          <p:cNvPr id="8" name="圓角矩形 9">
            <a:extLst>
              <a:ext uri="{FF2B5EF4-FFF2-40B4-BE49-F238E27FC236}">
                <a16:creationId xmlns:a16="http://schemas.microsoft.com/office/drawing/2014/main" id="{ED271540-2AC8-4B71-9ECE-997DC40D1672}"/>
              </a:ext>
            </a:extLst>
          </p:cNvPr>
          <p:cNvSpPr/>
          <p:nvPr/>
        </p:nvSpPr>
        <p:spPr>
          <a:xfrm>
            <a:off x="8161604" y="5532366"/>
            <a:ext cx="2574392"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182563" indent="-182563"/>
            <a:r>
              <a:rPr lang="zh-TW" altLang="en-US" sz="1400" dirty="0">
                <a:solidFill>
                  <a:srgbClr val="0000FF"/>
                </a:solidFill>
                <a:latin typeface="微軟正黑體" panose="020B0604030504040204" pitchFamily="34" charset="-120"/>
                <a:ea typeface="微軟正黑體" panose="020B0604030504040204" pitchFamily="34" charset="-120"/>
              </a:rPr>
              <a:t>計畫構想書簡報，上傳</a:t>
            </a:r>
            <a:r>
              <a:rPr lang="en-US" altLang="zh-TW" sz="1400" dirty="0">
                <a:solidFill>
                  <a:srgbClr val="0000FF"/>
                </a:solidFill>
                <a:latin typeface="微軟正黑體" panose="020B0604030504040204" pitchFamily="34" charset="-120"/>
                <a:ea typeface="微軟正黑體" panose="020B0604030504040204" pitchFamily="34" charset="-120"/>
              </a:rPr>
              <a:t>PDF</a:t>
            </a:r>
            <a:r>
              <a:rPr lang="zh-TW" altLang="en-US" sz="1400" dirty="0">
                <a:solidFill>
                  <a:srgbClr val="0000FF"/>
                </a:solidFill>
                <a:latin typeface="微軟正黑體" panose="020B0604030504040204" pitchFamily="34" charset="-120"/>
                <a:ea typeface="微軟正黑體" panose="020B0604030504040204" pitchFamily="34" charset="-120"/>
              </a:rPr>
              <a:t>檔</a:t>
            </a:r>
            <a:endParaRPr lang="en-US" altLang="zh-TW" sz="1400" dirty="0">
              <a:solidFill>
                <a:srgbClr val="0000FF"/>
              </a:solidFill>
              <a:latin typeface="微軟正黑體" panose="020B0604030504040204" pitchFamily="34" charset="-120"/>
              <a:ea typeface="微軟正黑體" panose="020B0604030504040204" pitchFamily="34" charset="-120"/>
            </a:endParaRPr>
          </a:p>
        </p:txBody>
      </p:sp>
      <p:sp>
        <p:nvSpPr>
          <p:cNvPr id="10" name="投影片編號版面配置區 4">
            <a:extLst>
              <a:ext uri="{FF2B5EF4-FFF2-40B4-BE49-F238E27FC236}">
                <a16:creationId xmlns:a16="http://schemas.microsoft.com/office/drawing/2014/main" id="{5EF9FB57-6174-4FBA-A1DF-82D663C420A2}"/>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27</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AEB94437-9C90-E9B7-7286-32BB3A06C6B7}"/>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-3</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0090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59BE584-5F3B-8922-AE5E-6702A2B0D3A2}"/>
              </a:ext>
            </a:extLst>
          </p:cNvPr>
          <p:cNvPicPr>
            <a:picLocks noChangeAspect="1"/>
          </p:cNvPicPr>
          <p:nvPr/>
        </p:nvPicPr>
        <p:blipFill rotWithShape="1">
          <a:blip r:embed="rId2"/>
          <a:srcRect r="7198"/>
          <a:stretch/>
        </p:blipFill>
        <p:spPr>
          <a:xfrm>
            <a:off x="400039" y="1133443"/>
            <a:ext cx="11791961" cy="4591114"/>
          </a:xfrm>
          <a:prstGeom prst="rect">
            <a:avLst/>
          </a:prstGeom>
        </p:spPr>
      </p:pic>
      <p:sp>
        <p:nvSpPr>
          <p:cNvPr id="10" name="圓角矩形 9"/>
          <p:cNvSpPr/>
          <p:nvPr/>
        </p:nvSpPr>
        <p:spPr>
          <a:xfrm>
            <a:off x="6296019" y="4092039"/>
            <a:ext cx="5115547"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182563" indent="-182563"/>
            <a:r>
              <a:rPr lang="zh-TW" altLang="en-US" sz="1400" dirty="0">
                <a:solidFill>
                  <a:srgbClr val="0000FF"/>
                </a:solidFill>
                <a:latin typeface="微軟正黑體" panose="020B0604030504040204" pitchFamily="34" charset="-120"/>
                <a:ea typeface="微軟正黑體" panose="020B0604030504040204" pitchFamily="34" charset="-120"/>
              </a:rPr>
              <a:t>①補助科研創業計畫切結書，請上傳已完成簽署之檔案</a:t>
            </a:r>
            <a:endParaRPr lang="en-US" altLang="zh-TW" sz="1400" dirty="0">
              <a:solidFill>
                <a:srgbClr val="0000FF"/>
              </a:solidFill>
              <a:latin typeface="微軟正黑體" panose="020B0604030504040204" pitchFamily="34" charset="-120"/>
              <a:ea typeface="微軟正黑體" panose="020B0604030504040204" pitchFamily="34" charset="-120"/>
            </a:endParaRPr>
          </a:p>
          <a:p>
            <a:pPr marL="182563" indent="-182563"/>
            <a:r>
              <a:rPr lang="zh-TW" altLang="en-US" sz="1400" dirty="0">
                <a:solidFill>
                  <a:srgbClr val="0000FF"/>
                </a:solidFill>
                <a:latin typeface="微軟正黑體" panose="020B0604030504040204" pitchFamily="34" charset="-120"/>
                <a:ea typeface="微軟正黑體" panose="020B0604030504040204" pitchFamily="34" charset="-120"/>
              </a:rPr>
              <a:t>②智財相關文件，若有智財相關問題，附件請上傳於此</a:t>
            </a:r>
            <a:endParaRPr lang="en-US" altLang="zh-TW" sz="1400" dirty="0">
              <a:solidFill>
                <a:srgbClr val="0000FF"/>
              </a:solidFill>
              <a:latin typeface="微軟正黑體" panose="020B0604030504040204" pitchFamily="34" charset="-120"/>
              <a:ea typeface="微軟正黑體" panose="020B0604030504040204" pitchFamily="34" charset="-120"/>
            </a:endParaRPr>
          </a:p>
        </p:txBody>
      </p:sp>
      <p:sp>
        <p:nvSpPr>
          <p:cNvPr id="7" name="投影片編號版面配置區 4">
            <a:extLst>
              <a:ext uri="{FF2B5EF4-FFF2-40B4-BE49-F238E27FC236}">
                <a16:creationId xmlns:a16="http://schemas.microsoft.com/office/drawing/2014/main" id="{7AFD4435-2059-4DF3-AFD1-E726EB3F9000}"/>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28</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1A80812E-F354-F2BA-9A39-91CC4B256311}"/>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-4</a:t>
            </a:r>
            <a:endParaRPr lang="en-US" altLang="zh-TW" sz="3200" b="1" kern="0" spc="-5"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DB1CA5E0-E34B-8576-6373-0CDE1953016B}"/>
              </a:ext>
            </a:extLst>
          </p:cNvPr>
          <p:cNvSpPr/>
          <p:nvPr/>
        </p:nvSpPr>
        <p:spPr>
          <a:xfrm>
            <a:off x="3313216" y="2018805"/>
            <a:ext cx="2232561" cy="439387"/>
          </a:xfrm>
          <a:prstGeom prst="rect">
            <a:avLst/>
          </a:prstGeom>
          <a:solidFill>
            <a:srgbClr val="F3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矩形 4">
            <a:extLst>
              <a:ext uri="{FF2B5EF4-FFF2-40B4-BE49-F238E27FC236}">
                <a16:creationId xmlns:a16="http://schemas.microsoft.com/office/drawing/2014/main" id="{68BB52F3-6974-F784-5B87-6DA96EB6F26B}"/>
              </a:ext>
            </a:extLst>
          </p:cNvPr>
          <p:cNvSpPr/>
          <p:nvPr/>
        </p:nvSpPr>
        <p:spPr>
          <a:xfrm>
            <a:off x="3313216" y="3652652"/>
            <a:ext cx="2232561" cy="439387"/>
          </a:xfrm>
          <a:prstGeom prst="rect">
            <a:avLst/>
          </a:prstGeom>
          <a:solidFill>
            <a:srgbClr val="F3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矩形 5">
            <a:extLst>
              <a:ext uri="{FF2B5EF4-FFF2-40B4-BE49-F238E27FC236}">
                <a16:creationId xmlns:a16="http://schemas.microsoft.com/office/drawing/2014/main" id="{2079BABA-F7CD-A4F5-340F-5C2FD4C00246}"/>
              </a:ext>
            </a:extLst>
          </p:cNvPr>
          <p:cNvSpPr/>
          <p:nvPr/>
        </p:nvSpPr>
        <p:spPr>
          <a:xfrm>
            <a:off x="3524992" y="5066805"/>
            <a:ext cx="2232561" cy="439387"/>
          </a:xfrm>
          <a:prstGeom prst="rect">
            <a:avLst/>
          </a:prstGeom>
          <a:solidFill>
            <a:srgbClr val="F3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294323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CAA30F78-6999-4F83-970B-00BBB1F04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53" y="914400"/>
            <a:ext cx="10341109" cy="5583307"/>
          </a:xfrm>
          <a:prstGeom prst="rect">
            <a:avLst/>
          </a:prstGeom>
        </p:spPr>
      </p:pic>
      <p:sp>
        <p:nvSpPr>
          <p:cNvPr id="10" name="圓角矩形 9"/>
          <p:cNvSpPr/>
          <p:nvPr/>
        </p:nvSpPr>
        <p:spPr>
          <a:xfrm>
            <a:off x="6497359" y="3581400"/>
            <a:ext cx="5115547" cy="648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182563" indent="-182563"/>
            <a:r>
              <a:rPr lang="zh-TW" altLang="en-US" sz="1400" dirty="0">
                <a:solidFill>
                  <a:srgbClr val="0000FF"/>
                </a:solidFill>
                <a:latin typeface="微軟正黑體" panose="020B0604030504040204" pitchFamily="34" charset="-120"/>
                <a:ea typeface="微軟正黑體" panose="020B0604030504040204" pitchFamily="34" charset="-120"/>
              </a:rPr>
              <a:t>①內部技術作價流程圖公告，請填寫執行單位公告之網址</a:t>
            </a:r>
            <a:endParaRPr lang="en-US" altLang="zh-TW" sz="1400" dirty="0">
              <a:solidFill>
                <a:srgbClr val="0000FF"/>
              </a:solidFill>
              <a:latin typeface="微軟正黑體" panose="020B0604030504040204" pitchFamily="34" charset="-120"/>
              <a:ea typeface="微軟正黑體" panose="020B0604030504040204" pitchFamily="34" charset="-120"/>
            </a:endParaRPr>
          </a:p>
          <a:p>
            <a:pPr marL="182563" indent="-182563"/>
            <a:r>
              <a:rPr lang="zh-TW" altLang="en-US" sz="1400" dirty="0">
                <a:solidFill>
                  <a:srgbClr val="0000FF"/>
                </a:solidFill>
                <a:latin typeface="微軟正黑體" panose="020B0604030504040204" pitchFamily="34" charset="-120"/>
                <a:ea typeface="微軟正黑體" panose="020B0604030504040204" pitchFamily="34" charset="-120"/>
              </a:rPr>
              <a:t>②相關衍生新創法規公告，請填寫執行單位公告之網址</a:t>
            </a:r>
            <a:endParaRPr lang="en-US" altLang="zh-TW" sz="1400" dirty="0">
              <a:solidFill>
                <a:srgbClr val="0000FF"/>
              </a:solidFill>
              <a:latin typeface="微軟正黑體" panose="020B0604030504040204" pitchFamily="34" charset="-120"/>
              <a:ea typeface="微軟正黑體" panose="020B0604030504040204" pitchFamily="34" charset="-120"/>
            </a:endParaRPr>
          </a:p>
        </p:txBody>
      </p:sp>
      <p:sp>
        <p:nvSpPr>
          <p:cNvPr id="7" name="投影片編號版面配置區 4">
            <a:extLst>
              <a:ext uri="{FF2B5EF4-FFF2-40B4-BE49-F238E27FC236}">
                <a16:creationId xmlns:a16="http://schemas.microsoft.com/office/drawing/2014/main" id="{7AFD4435-2059-4DF3-AFD1-E726EB3F9000}"/>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29</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1A80812E-F354-F2BA-9A39-91CC4B256311}"/>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-5</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5006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7BA1721A-70E8-42E9-5DD5-5AAD131A8A04}"/>
              </a:ext>
            </a:extLst>
          </p:cNvPr>
          <p:cNvSpPr/>
          <p:nvPr/>
        </p:nvSpPr>
        <p:spPr>
          <a:xfrm>
            <a:off x="303819" y="868458"/>
            <a:ext cx="11462840" cy="1171358"/>
          </a:xfrm>
          <a:prstGeom prst="rect">
            <a:avLst/>
          </a:prstGeom>
          <a:solidFill>
            <a:sysClr val="window" lastClr="FFFFFF"/>
          </a:solidFill>
          <a:ln w="12700" cap="flat" cmpd="sng" algn="ctr">
            <a:solidFill>
              <a:srgbClr val="00B050"/>
            </a:solidFill>
            <a:prstDash val="solid"/>
            <a:miter lim="800000"/>
          </a:ln>
          <a:effectLst/>
        </p:spPr>
        <p:txBody>
          <a:bodyPr lIns="144000" rIns="144000" rtlCol="0" anchor="ctr"/>
          <a:lstStyle/>
          <a:p>
            <a:pPr marL="457200" indent="-457200" algn="just">
              <a:spcBef>
                <a:spcPts val="600"/>
              </a:spcBef>
              <a:buFont typeface="Arial" panose="020B0604020202020204" pitchFamily="34" charset="0"/>
              <a:buChar char="•"/>
              <a:defRPr/>
            </a:pPr>
            <a:r>
              <a:rPr lang="zh-TW" altLang="en-US" sz="2200" dirty="0">
                <a:latin typeface="微軟正黑體" panose="020B0604030504040204" pitchFamily="34" charset="-120"/>
                <a:ea typeface="微軟正黑體" panose="020B0604030504040204" pitchFamily="34" charset="-120"/>
              </a:rPr>
              <a:t>國科會定位為科技新創之最上游，著重於</a:t>
            </a:r>
            <a:r>
              <a:rPr lang="zh-TW" altLang="en-US" sz="2200" b="1" dirty="0">
                <a:solidFill>
                  <a:srgbClr val="C00000"/>
                </a:solidFill>
                <a:latin typeface="微軟正黑體" panose="020B0604030504040204" pitchFamily="34" charset="-120"/>
                <a:ea typeface="微軟正黑體" panose="020B0604030504040204" pitchFamily="34" charset="-120"/>
              </a:rPr>
              <a:t>轉化科研成果衍生新創</a:t>
            </a:r>
            <a:r>
              <a:rPr lang="zh-TW" altLang="en-US" sz="2200" dirty="0">
                <a:latin typeface="微軟正黑體" panose="020B0604030504040204" pitchFamily="34" charset="-120"/>
                <a:ea typeface="微軟正黑體" panose="020B0604030504040204" pitchFamily="34" charset="-120"/>
              </a:rPr>
              <a:t>及</a:t>
            </a:r>
            <a:r>
              <a:rPr lang="zh-TW" altLang="en-US" sz="2200" b="1" dirty="0">
                <a:solidFill>
                  <a:srgbClr val="C00000"/>
                </a:solidFill>
                <a:latin typeface="微軟正黑體" panose="020B0604030504040204" pitchFamily="34" charset="-120"/>
                <a:ea typeface="微軟正黑體" panose="020B0604030504040204" pitchFamily="34" charset="-120"/>
              </a:rPr>
              <a:t>早期育成</a:t>
            </a:r>
          </a:p>
          <a:p>
            <a:pPr marL="457200" indent="-457200" algn="just">
              <a:spcBef>
                <a:spcPts val="600"/>
              </a:spcBef>
              <a:buFont typeface="Arial" panose="020B0604020202020204" pitchFamily="34" charset="0"/>
              <a:buChar char="•"/>
              <a:defRPr/>
            </a:pPr>
            <a:r>
              <a:rPr lang="zh-TW" altLang="en-US" sz="2200" dirty="0">
                <a:latin typeface="微軟正黑體" panose="020B0604030504040204" pitchFamily="34" charset="-120"/>
                <a:ea typeface="微軟正黑體" panose="020B0604030504040204" pitchFamily="34" charset="-120"/>
              </a:rPr>
              <a:t>育成之科技新創後續</a:t>
            </a:r>
            <a:r>
              <a:rPr lang="zh-TW" altLang="en-US" sz="2200" b="1" dirty="0">
                <a:solidFill>
                  <a:srgbClr val="C00000"/>
                </a:solidFill>
                <a:latin typeface="微軟正黑體" panose="020B0604030504040204" pitchFamily="34" charset="-120"/>
                <a:ea typeface="微軟正黑體" panose="020B0604030504040204" pitchFamily="34" charset="-120"/>
              </a:rPr>
              <a:t>串接經濟部、國發會及金管會</a:t>
            </a:r>
            <a:r>
              <a:rPr lang="zh-TW" altLang="en-US" sz="2200" dirty="0">
                <a:latin typeface="微軟正黑體" panose="020B0604030504040204" pitchFamily="34" charset="-120"/>
                <a:ea typeface="微軟正黑體" panose="020B0604030504040204" pitchFamily="34" charset="-120"/>
              </a:rPr>
              <a:t>等相關部會新創資源，接棒協力扶植新創成長</a:t>
            </a:r>
          </a:p>
        </p:txBody>
      </p:sp>
      <p:sp>
        <p:nvSpPr>
          <p:cNvPr id="14" name="投影片編號版面配置區 4">
            <a:extLst>
              <a:ext uri="{FF2B5EF4-FFF2-40B4-BE49-F238E27FC236}">
                <a16:creationId xmlns:a16="http://schemas.microsoft.com/office/drawing/2014/main" id="{9A59B385-3052-9B9B-8549-380CC19FC4D9}"/>
              </a:ext>
            </a:extLst>
          </p:cNvPr>
          <p:cNvSpPr txBox="1">
            <a:spLocks/>
          </p:cNvSpPr>
          <p:nvPr/>
        </p:nvSpPr>
        <p:spPr>
          <a:xfrm>
            <a:off x="926008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3</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10" name="標題 18">
            <a:extLst>
              <a:ext uri="{FF2B5EF4-FFF2-40B4-BE49-F238E27FC236}">
                <a16:creationId xmlns:a16="http://schemas.microsoft.com/office/drawing/2014/main" id="{4E3C98E5-53A0-2AD9-A7AC-46560F88A06B}"/>
              </a:ext>
            </a:extLst>
          </p:cNvPr>
          <p:cNvSpPr>
            <a:spLocks noGrp="1"/>
          </p:cNvSpPr>
          <p:nvPr>
            <p:ph type="title"/>
          </p:nvPr>
        </p:nvSpPr>
        <p:spPr>
          <a:xfrm>
            <a:off x="303819" y="89283"/>
            <a:ext cx="7886700" cy="825117"/>
          </a:xfrm>
        </p:spPr>
        <p:txBody>
          <a:bodyPr vert="horz" lIns="91440" tIns="45720" rIns="91440" bIns="45720" rtlCol="0" anchor="ctr">
            <a:normAutofit/>
          </a:bodyPr>
          <a:lstStyle/>
          <a:p>
            <a:pPr algn="l" rtl="0">
              <a:lnSpc>
                <a:spcPct val="90000"/>
              </a:lnSpc>
              <a:spcBef>
                <a:spcPct val="0"/>
              </a:spcBef>
              <a:defRPr/>
            </a:pPr>
            <a:r>
              <a:rPr lang="zh-TW" altLang="en-US" sz="3200" b="1" kern="1200" dirty="0">
                <a:solidFill>
                  <a:prstClr val="black"/>
                </a:solidFill>
                <a:latin typeface="微軟正黑體" panose="020B0604030504040204" pitchFamily="34" charset="-120"/>
                <a:ea typeface="微軟正黑體" panose="020B0604030504040204" pitchFamily="34" charset="-120"/>
                <a:cs typeface="+mj-cs"/>
              </a:rPr>
              <a:t>學研新創生態系推動作法</a:t>
            </a:r>
          </a:p>
        </p:txBody>
      </p:sp>
      <p:pic>
        <p:nvPicPr>
          <p:cNvPr id="7" name="圖片 6">
            <a:extLst>
              <a:ext uri="{FF2B5EF4-FFF2-40B4-BE49-F238E27FC236}">
                <a16:creationId xmlns:a16="http://schemas.microsoft.com/office/drawing/2014/main" id="{5916BA91-6F2D-95C6-60EA-4DAB458D8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46" y="1958052"/>
            <a:ext cx="11155708" cy="4899948"/>
          </a:xfrm>
          <a:prstGeom prst="rect">
            <a:avLst/>
          </a:prstGeom>
        </p:spPr>
      </p:pic>
      <p:sp>
        <p:nvSpPr>
          <p:cNvPr id="2" name="矩形 1"/>
          <p:cNvSpPr/>
          <p:nvPr/>
        </p:nvSpPr>
        <p:spPr>
          <a:xfrm>
            <a:off x="2534478" y="3861374"/>
            <a:ext cx="2514599" cy="487017"/>
          </a:xfrm>
          <a:prstGeom prst="rect">
            <a:avLst/>
          </a:prstGeom>
          <a:ln w="28575">
            <a:solidFill>
              <a:srgbClr val="2AA59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b="1" dirty="0" smtClean="0">
                <a:solidFill>
                  <a:srgbClr val="2DA59B"/>
                </a:solidFill>
                <a:latin typeface="微軟正黑體" panose="020B0604030504040204" pitchFamily="34" charset="-120"/>
                <a:ea typeface="微軟正黑體" panose="020B0604030504040204" pitchFamily="34" charset="-120"/>
              </a:rPr>
              <a:t>科研成果產業化平台</a:t>
            </a:r>
            <a:endParaRPr lang="zh-TW" altLang="en-US" b="1" dirty="0">
              <a:solidFill>
                <a:srgbClr val="2DA59B"/>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3550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F19C80D8-2015-4BAA-99E4-BB73FE091D50}"/>
              </a:ext>
            </a:extLst>
          </p:cNvPr>
          <p:cNvPicPr>
            <a:picLocks noChangeAspect="1"/>
          </p:cNvPicPr>
          <p:nvPr/>
        </p:nvPicPr>
        <p:blipFill rotWithShape="1">
          <a:blip r:embed="rId2">
            <a:extLst>
              <a:ext uri="{28A0092B-C50C-407E-A947-70E740481C1C}">
                <a14:useLocalDpi xmlns:a14="http://schemas.microsoft.com/office/drawing/2010/main" val="0"/>
              </a:ext>
            </a:extLst>
          </a:blip>
          <a:srcRect t="87969"/>
          <a:stretch/>
        </p:blipFill>
        <p:spPr>
          <a:xfrm>
            <a:off x="895865" y="2822184"/>
            <a:ext cx="9407338" cy="825118"/>
          </a:xfrm>
          <a:prstGeom prst="rect">
            <a:avLst/>
          </a:prstGeom>
        </p:spPr>
      </p:pic>
      <p:sp>
        <p:nvSpPr>
          <p:cNvPr id="8" name="投影片編號版面配置區 4">
            <a:extLst>
              <a:ext uri="{FF2B5EF4-FFF2-40B4-BE49-F238E27FC236}">
                <a16:creationId xmlns:a16="http://schemas.microsoft.com/office/drawing/2014/main" id="{7DF60F87-A169-4BE8-9896-3FBD5527B6A1}"/>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30</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6A330786-4B54-82B1-2ABD-54343376ABA4}"/>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dirty="0">
                <a:latin typeface="微軟正黑體" panose="020B0604030504040204" pitchFamily="34" charset="-120"/>
                <a:ea typeface="微軟正黑體" panose="020B0604030504040204" pitchFamily="34" charset="-120"/>
              </a:rPr>
              <a:t>計畫平台建置資料說明</a:t>
            </a:r>
            <a:r>
              <a:rPr lang="en-US" altLang="zh-TW" sz="3200" b="1" dirty="0">
                <a:latin typeface="微軟正黑體" panose="020B0604030504040204" pitchFamily="34" charset="-120"/>
                <a:ea typeface="微軟正黑體" panose="020B0604030504040204" pitchFamily="34" charset="-120"/>
              </a:rPr>
              <a:t>-6</a:t>
            </a:r>
            <a:endParaRPr lang="en-US" altLang="zh-TW" sz="3200" b="1" kern="0" spc="-5" dirty="0">
              <a:latin typeface="微軟正黑體" panose="020B0604030504040204" pitchFamily="34" charset="-120"/>
              <a:ea typeface="微軟正黑體" panose="020B0604030504040204" pitchFamily="34" charset="-120"/>
            </a:endParaRPr>
          </a:p>
        </p:txBody>
      </p:sp>
      <p:sp>
        <p:nvSpPr>
          <p:cNvPr id="16" name="圓角矩形 2">
            <a:extLst>
              <a:ext uri="{FF2B5EF4-FFF2-40B4-BE49-F238E27FC236}">
                <a16:creationId xmlns:a16="http://schemas.microsoft.com/office/drawing/2014/main" id="{BC941B4C-66FF-45C4-A9EF-B523C56C028D}"/>
              </a:ext>
            </a:extLst>
          </p:cNvPr>
          <p:cNvSpPr/>
          <p:nvPr/>
        </p:nvSpPr>
        <p:spPr>
          <a:xfrm>
            <a:off x="3407629" y="3961326"/>
            <a:ext cx="4383809" cy="10404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defRPr/>
            </a:pPr>
            <a:r>
              <a:rPr lang="zh-TW" altLang="en-US" sz="1400" b="1" dirty="0">
                <a:solidFill>
                  <a:srgbClr val="0000FF"/>
                </a:solidFill>
                <a:latin typeface="微軟正黑體" panose="020B0604030504040204" pitchFamily="34" charset="-120"/>
                <a:ea typeface="微軟正黑體" panose="020B0604030504040204" pitchFamily="34" charset="-120"/>
              </a:rPr>
              <a:t>頁面最下方按鍵說明：</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defRPr/>
            </a:pPr>
            <a:r>
              <a:rPr lang="zh-TW" altLang="en-US" sz="1400" dirty="0">
                <a:solidFill>
                  <a:srgbClr val="0000FF"/>
                </a:solidFill>
                <a:latin typeface="微軟正黑體" panose="020B0604030504040204" pitchFamily="34" charset="-120"/>
                <a:ea typeface="微軟正黑體" panose="020B0604030504040204" pitchFamily="34" charset="-120"/>
              </a:rPr>
              <a:t>　暫存：儲存資料，且資料可再修改</a:t>
            </a:r>
            <a:endParaRPr lang="en-US" altLang="zh-TW" sz="1400" dirty="0">
              <a:solidFill>
                <a:srgbClr val="0000FF"/>
              </a:solidFill>
              <a:latin typeface="微軟正黑體" panose="020B0604030504040204" pitchFamily="34" charset="-120"/>
              <a:ea typeface="微軟正黑體" panose="020B0604030504040204" pitchFamily="34" charset="-120"/>
            </a:endParaRPr>
          </a:p>
          <a:p>
            <a:pPr>
              <a:defRPr/>
            </a:pPr>
            <a:r>
              <a:rPr lang="zh-TW" altLang="en-US" sz="1400" dirty="0">
                <a:solidFill>
                  <a:srgbClr val="0000FF"/>
                </a:solidFill>
                <a:latin typeface="微軟正黑體" panose="020B0604030504040204" pitchFamily="34" charset="-120"/>
                <a:ea typeface="微軟正黑體" panose="020B0604030504040204" pitchFamily="34" charset="-120"/>
              </a:rPr>
              <a:t>　送出：儲存資料，</a:t>
            </a:r>
            <a:r>
              <a:rPr lang="zh-TW" altLang="en-US" sz="1400" b="1" dirty="0">
                <a:solidFill>
                  <a:srgbClr val="FF0000"/>
                </a:solidFill>
                <a:latin typeface="微軟正黑體" panose="020B0604030504040204" pitchFamily="34" charset="-120"/>
                <a:ea typeface="微軟正黑體" panose="020B0604030504040204" pitchFamily="34" charset="-120"/>
              </a:rPr>
              <a:t>資料不可修改並產生審議編號</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1400" dirty="0">
                <a:solidFill>
                  <a:srgbClr val="0000FF"/>
                </a:solidFill>
                <a:latin typeface="微軟正黑體" panose="020B0604030504040204" pitchFamily="34" charset="-120"/>
                <a:ea typeface="微軟正黑體" panose="020B0604030504040204" pitchFamily="34" charset="-120"/>
              </a:rPr>
              <a:t>    取消：關閉網頁，不會儲存資料</a:t>
            </a:r>
            <a:endParaRPr lang="en-US" altLang="zh-TW" sz="1400" dirty="0">
              <a:solidFill>
                <a:srgbClr val="0000FF"/>
              </a:solidFill>
              <a:latin typeface="微軟正黑體" panose="020B0604030504040204" pitchFamily="34" charset="-120"/>
              <a:ea typeface="微軟正黑體" panose="020B0604030504040204" pitchFamily="34" charset="-120"/>
            </a:endParaRPr>
          </a:p>
          <a:p>
            <a:pPr>
              <a:defRPr/>
            </a:pPr>
            <a:endParaRPr lang="zh-TW" altLang="en-US" sz="1400" b="1"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85402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8370" y="5056884"/>
            <a:ext cx="3287894" cy="140243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935566" y="1294592"/>
            <a:ext cx="2705973" cy="3382977"/>
          </a:xfrm>
          <a:prstGeom prst="rect">
            <a:avLst/>
          </a:prstGeom>
          <a:solidFill>
            <a:srgbClr val="D5DCE4"/>
          </a:solidFill>
          <a:ln w="28955">
            <a:solidFill>
              <a:srgbClr val="0000FF"/>
            </a:solidFill>
          </a:ln>
        </p:spPr>
        <p:txBody>
          <a:bodyPr vert="horz" wrap="square" lIns="0" tIns="0" rIns="0" bIns="0" rtlCol="0">
            <a:spAutoFit/>
          </a:bodyPr>
          <a:lstStyle/>
          <a:p>
            <a:pPr marL="90805"/>
            <a:endParaRPr lang="en-US" dirty="0">
              <a:latin typeface="Times New Roman"/>
              <a:cs typeface="Times New Roman"/>
            </a:endParaRPr>
          </a:p>
          <a:p>
            <a:pPr marL="90805"/>
            <a:r>
              <a:rPr sz="1600" dirty="0" err="1">
                <a:latin typeface="微軟正黑體"/>
                <a:cs typeface="微軟正黑體"/>
              </a:rPr>
              <a:t>需完成項目</a:t>
            </a:r>
            <a:r>
              <a:rPr sz="1600" dirty="0">
                <a:latin typeface="微軟正黑體"/>
                <a:cs typeface="微軟正黑體"/>
              </a:rPr>
              <a:t>：</a:t>
            </a:r>
          </a:p>
          <a:p>
            <a:pPr>
              <a:spcBef>
                <a:spcPts val="60"/>
              </a:spcBef>
            </a:pPr>
            <a:endParaRPr sz="900" dirty="0">
              <a:latin typeface="微軟正黑體"/>
              <a:cs typeface="微軟正黑體"/>
            </a:endParaRPr>
          </a:p>
          <a:p>
            <a:pPr marL="231775" indent="-141605">
              <a:buSzPct val="91666"/>
              <a:buAutoNum type="alphaUcPeriod"/>
              <a:tabLst>
                <a:tab pos="232410" algn="l"/>
              </a:tabLst>
            </a:pPr>
            <a:r>
              <a:rPr sz="1600" spc="-5" dirty="0">
                <a:latin typeface="微軟正黑體"/>
                <a:cs typeface="微軟正黑體"/>
              </a:rPr>
              <a:t>提出已授權專利合約</a:t>
            </a:r>
            <a:endParaRPr sz="1600" dirty="0">
              <a:latin typeface="微軟正黑體"/>
              <a:cs typeface="微軟正黑體"/>
            </a:endParaRPr>
          </a:p>
          <a:p>
            <a:pPr marL="90805" marR="168910">
              <a:spcBef>
                <a:spcPts val="5"/>
              </a:spcBef>
              <a:buSzPct val="91666"/>
              <a:buAutoNum type="alphaUcPeriod"/>
              <a:tabLst>
                <a:tab pos="220345" algn="l"/>
              </a:tabLst>
            </a:pPr>
            <a:r>
              <a:rPr sz="1600" dirty="0" err="1">
                <a:latin typeface="微軟正黑體"/>
                <a:cs typeface="微軟正黑體"/>
              </a:rPr>
              <a:t>提供既有專利的共有合約</a:t>
            </a:r>
            <a:r>
              <a:rPr sz="1600" dirty="0">
                <a:latin typeface="微軟正黑體"/>
                <a:cs typeface="微軟正黑體"/>
              </a:rPr>
              <a:t>  </a:t>
            </a:r>
            <a:endParaRPr lang="en-US" altLang="zh-TW" sz="1600" dirty="0">
              <a:latin typeface="微軟正黑體"/>
              <a:cs typeface="微軟正黑體"/>
            </a:endParaRPr>
          </a:p>
          <a:p>
            <a:pPr marL="90805" marR="168910">
              <a:spcBef>
                <a:spcPts val="5"/>
              </a:spcBef>
              <a:buSzPct val="91666"/>
              <a:tabLst>
                <a:tab pos="220345" algn="l"/>
              </a:tabLst>
            </a:pPr>
            <a:r>
              <a:rPr sz="1600" dirty="0" err="1">
                <a:latin typeface="微軟正黑體"/>
                <a:cs typeface="微軟正黑體"/>
              </a:rPr>
              <a:t>C</a:t>
            </a:r>
            <a:r>
              <a:rPr sz="1600" spc="-5" dirty="0" err="1">
                <a:latin typeface="微軟正黑體"/>
                <a:cs typeface="微軟正黑體"/>
              </a:rPr>
              <a:t>.</a:t>
            </a:r>
            <a:r>
              <a:rPr sz="1600" dirty="0" err="1">
                <a:latin typeface="微軟正黑體"/>
                <a:cs typeface="微軟正黑體"/>
              </a:rPr>
              <a:t>取得全權由執行單位處理</a:t>
            </a:r>
            <a:r>
              <a:rPr sz="1600" dirty="0">
                <a:latin typeface="微軟正黑體"/>
                <a:cs typeface="微軟正黑體"/>
              </a:rPr>
              <a:t> </a:t>
            </a:r>
            <a:r>
              <a:rPr sz="1600" dirty="0" err="1">
                <a:latin typeface="微軟正黑體"/>
                <a:cs typeface="微軟正黑體"/>
              </a:rPr>
              <a:t>智財之合約</a:t>
            </a:r>
            <a:r>
              <a:rPr sz="1600" b="1" spc="-5" dirty="0">
                <a:latin typeface="微軟正黑體"/>
                <a:cs typeface="微軟正黑體"/>
              </a:rPr>
              <a:t>(</a:t>
            </a:r>
            <a:r>
              <a:rPr sz="1600" b="1" dirty="0" err="1">
                <a:latin typeface="微軟正黑體"/>
                <a:cs typeface="微軟正黑體"/>
              </a:rPr>
              <a:t>須包含各方技術股分配比例</a:t>
            </a:r>
            <a:r>
              <a:rPr sz="1600" b="1" dirty="0">
                <a:latin typeface="微軟正黑體"/>
                <a:cs typeface="微軟正黑體"/>
              </a:rPr>
              <a:t>)</a:t>
            </a:r>
            <a:endParaRPr sz="1600" dirty="0">
              <a:latin typeface="微軟正黑體"/>
              <a:cs typeface="微軟正黑體"/>
            </a:endParaRPr>
          </a:p>
          <a:p>
            <a:pPr marL="271145" marR="88265" indent="-180340">
              <a:buSzPct val="91666"/>
              <a:buAutoNum type="alphaUcPeriod" startAt="4"/>
              <a:tabLst>
                <a:tab pos="231140" algn="l"/>
              </a:tabLst>
            </a:pPr>
            <a:r>
              <a:rPr sz="1600" dirty="0" err="1">
                <a:latin typeface="微軟正黑體"/>
              </a:rPr>
              <a:t>簽訂</a:t>
            </a:r>
            <a:r>
              <a:rPr sz="1600" dirty="0">
                <a:latin typeface="微軟正黑體"/>
              </a:rPr>
              <a:t> co-founder agreement(</a:t>
            </a:r>
            <a:r>
              <a:rPr sz="1600" dirty="0" err="1">
                <a:latin typeface="微軟正黑體"/>
              </a:rPr>
              <a:t>計畫主持人</a:t>
            </a:r>
            <a:r>
              <a:rPr lang="zh-TW" altLang="en-US" sz="1600" dirty="0">
                <a:latin typeface="微軟正黑體"/>
              </a:rPr>
              <a:t>亦</a:t>
            </a:r>
            <a:r>
              <a:rPr sz="1600" dirty="0" err="1">
                <a:latin typeface="微軟正黑體"/>
              </a:rPr>
              <a:t>須與co-founder簽訂</a:t>
            </a:r>
            <a:r>
              <a:rPr sz="1600" dirty="0">
                <a:latin typeface="微軟正黑體"/>
              </a:rPr>
              <a:t>)</a:t>
            </a:r>
            <a:endParaRPr lang="en-US" altLang="zh-TW" sz="1600" dirty="0">
              <a:latin typeface="微軟正黑體"/>
            </a:endParaRPr>
          </a:p>
          <a:p>
            <a:pPr marL="90805" marR="88265">
              <a:buSzPct val="91666"/>
              <a:tabLst>
                <a:tab pos="231140" algn="l"/>
              </a:tabLst>
            </a:pPr>
            <a:r>
              <a:rPr lang="en-US" altLang="zh-TW" sz="1600" spc="-5" dirty="0">
                <a:solidFill>
                  <a:srgbClr val="FF0000"/>
                </a:solidFill>
                <a:latin typeface="微軟正黑體"/>
                <a:cs typeface="微軟正黑體"/>
              </a:rPr>
              <a:t>	</a:t>
            </a:r>
            <a:r>
              <a:rPr sz="1600" spc="-5" dirty="0">
                <a:solidFill>
                  <a:srgbClr val="FF0000"/>
                </a:solidFill>
                <a:latin typeface="微軟正黑體"/>
                <a:cs typeface="微軟正黑體"/>
              </a:rPr>
              <a:t>(</a:t>
            </a:r>
            <a:r>
              <a:rPr sz="1600" dirty="0" err="1">
                <a:solidFill>
                  <a:srgbClr val="FF0000"/>
                </a:solidFill>
                <a:latin typeface="微軟正黑體"/>
                <a:cs typeface="微軟正黑體"/>
              </a:rPr>
              <a:t>非</a:t>
            </a:r>
            <a:r>
              <a:rPr sz="1600" spc="-5" dirty="0" err="1">
                <a:solidFill>
                  <a:srgbClr val="FF0000"/>
                </a:solidFill>
                <a:latin typeface="微軟正黑體"/>
                <a:cs typeface="微軟正黑體"/>
              </a:rPr>
              <a:t>團隊成員除外</a:t>
            </a:r>
            <a:r>
              <a:rPr lang="en-US" altLang="zh-TW" sz="1600" spc="-5" dirty="0">
                <a:solidFill>
                  <a:srgbClr val="FF0000"/>
                </a:solidFill>
                <a:latin typeface="微軟正黑體"/>
                <a:cs typeface="微軟正黑體"/>
              </a:rPr>
              <a:t>)</a:t>
            </a:r>
            <a:endParaRPr sz="1600" dirty="0">
              <a:latin typeface="微軟正黑體"/>
              <a:cs typeface="微軟正黑體"/>
            </a:endParaRPr>
          </a:p>
          <a:p>
            <a:pPr marL="90805" marR="217804">
              <a:buSzPct val="91666"/>
              <a:tabLst>
                <a:tab pos="209550" algn="l"/>
              </a:tabLst>
            </a:pPr>
            <a:r>
              <a:rPr lang="en-US" altLang="zh-TW" sz="1600" dirty="0">
                <a:latin typeface="微軟正黑體"/>
                <a:cs typeface="微軟正黑體"/>
              </a:rPr>
              <a:t>E.</a:t>
            </a:r>
            <a:r>
              <a:rPr lang="zh-TW" altLang="en-US" sz="1600" dirty="0">
                <a:latin typeface="微軟正黑體"/>
                <a:cs typeface="微軟正黑體"/>
              </a:rPr>
              <a:t> </a:t>
            </a:r>
            <a:r>
              <a:rPr sz="1600" dirty="0" err="1">
                <a:latin typeface="微軟正黑體"/>
                <a:cs typeface="微軟正黑體"/>
              </a:rPr>
              <a:t>取得核心智財終止對外授權之合約</a:t>
            </a:r>
            <a:endParaRPr sz="1600" dirty="0">
              <a:latin typeface="微軟正黑體"/>
              <a:cs typeface="微軟正黑體"/>
            </a:endParaRPr>
          </a:p>
        </p:txBody>
      </p:sp>
      <p:sp>
        <p:nvSpPr>
          <p:cNvPr id="7" name="object 7"/>
          <p:cNvSpPr txBox="1"/>
          <p:nvPr/>
        </p:nvSpPr>
        <p:spPr>
          <a:xfrm>
            <a:off x="178021" y="6272955"/>
            <a:ext cx="6836755" cy="566822"/>
          </a:xfrm>
          <a:prstGeom prst="rect">
            <a:avLst/>
          </a:prstGeom>
        </p:spPr>
        <p:txBody>
          <a:bodyPr vert="horz" wrap="square" lIns="0" tIns="12700" rIns="0" bIns="0" rtlCol="0">
            <a:spAutoFit/>
          </a:bodyPr>
          <a:lstStyle/>
          <a:p>
            <a:pPr marL="12700" marR="5080">
              <a:spcBef>
                <a:spcPts val="100"/>
              </a:spcBef>
            </a:pPr>
            <a:r>
              <a:rPr spc="5" dirty="0">
                <a:solidFill>
                  <a:srgbClr val="FF0000"/>
                </a:solidFill>
                <a:latin typeface="微軟正黑體" panose="020B0604030504040204" pitchFamily="34" charset="-120"/>
                <a:ea typeface="微軟正黑體" panose="020B0604030504040204" pitchFamily="34" charset="-120"/>
                <a:cs typeface="微軟正黑體 Light"/>
              </a:rPr>
              <a:t>※</a:t>
            </a:r>
            <a:r>
              <a:rPr b="1" spc="10" dirty="0" err="1">
                <a:solidFill>
                  <a:srgbClr val="FF0000"/>
                </a:solidFill>
                <a:latin typeface="微軟正黑體" panose="020B0604030504040204" pitchFamily="34" charset="-120"/>
                <a:ea typeface="微軟正黑體" panose="020B0604030504040204" pitchFamily="34" charset="-120"/>
                <a:cs typeface="微軟正黑體 Light"/>
              </a:rPr>
              <a:t>補助</a:t>
            </a:r>
            <a:r>
              <a:rPr b="1" dirty="0" err="1">
                <a:solidFill>
                  <a:srgbClr val="FF0000"/>
                </a:solidFill>
                <a:latin typeface="微軟正黑體" panose="020B0604030504040204" pitchFamily="34" charset="-120"/>
                <a:ea typeface="微軟正黑體" panose="020B0604030504040204" pitchFamily="34" charset="-120"/>
                <a:cs typeface="微軟正黑體 Light"/>
              </a:rPr>
              <a:t>進行</a:t>
            </a:r>
            <a:r>
              <a:rPr b="1" spc="5" dirty="0" err="1">
                <a:solidFill>
                  <a:srgbClr val="FF0000"/>
                </a:solidFill>
                <a:latin typeface="微軟正黑體" panose="020B0604030504040204" pitchFamily="34" charset="-120"/>
                <a:ea typeface="微軟正黑體" panose="020B0604030504040204" pitchFamily="34" charset="-120"/>
                <a:cs typeface="微軟正黑體 Light"/>
              </a:rPr>
              <a:t>創</a:t>
            </a:r>
            <a:r>
              <a:rPr b="1" dirty="0" err="1">
                <a:solidFill>
                  <a:srgbClr val="FF0000"/>
                </a:solidFill>
                <a:latin typeface="微軟正黑體" panose="020B0604030504040204" pitchFamily="34" charset="-120"/>
                <a:ea typeface="微軟正黑體" panose="020B0604030504040204" pitchFamily="34" charset="-120"/>
                <a:cs typeface="微軟正黑體 Light"/>
              </a:rPr>
              <a:t>業之</a:t>
            </a:r>
            <a:r>
              <a:rPr b="1" spc="5" dirty="0" err="1">
                <a:solidFill>
                  <a:srgbClr val="FF0000"/>
                </a:solidFill>
                <a:latin typeface="微軟正黑體" panose="020B0604030504040204" pitchFamily="34" charset="-120"/>
                <a:ea typeface="微軟正黑體" panose="020B0604030504040204" pitchFamily="34" charset="-120"/>
                <a:cs typeface="微軟正黑體 Light"/>
              </a:rPr>
              <a:t>技</a:t>
            </a:r>
            <a:r>
              <a:rPr b="1" dirty="0" err="1">
                <a:solidFill>
                  <a:srgbClr val="FF0000"/>
                </a:solidFill>
                <a:latin typeface="微軟正黑體" panose="020B0604030504040204" pitchFamily="34" charset="-120"/>
                <a:ea typeface="微軟正黑體" panose="020B0604030504040204" pitchFamily="34" charset="-120"/>
                <a:cs typeface="微軟正黑體 Light"/>
              </a:rPr>
              <a:t>術內</a:t>
            </a:r>
            <a:r>
              <a:rPr b="1" spc="5" dirty="0" err="1">
                <a:solidFill>
                  <a:srgbClr val="FF0000"/>
                </a:solidFill>
                <a:latin typeface="微軟正黑體" panose="020B0604030504040204" pitchFamily="34" charset="-120"/>
                <a:ea typeface="微軟正黑體" panose="020B0604030504040204" pitchFamily="34" charset="-120"/>
                <a:cs typeface="微軟正黑體 Light"/>
              </a:rPr>
              <a:t>容</a:t>
            </a:r>
            <a:r>
              <a:rPr b="1" dirty="0" err="1">
                <a:solidFill>
                  <a:srgbClr val="FF0000"/>
                </a:solidFill>
                <a:latin typeface="微軟正黑體" panose="020B0604030504040204" pitchFamily="34" charset="-120"/>
                <a:ea typeface="微軟正黑體" panose="020B0604030504040204" pitchFamily="34" charset="-120"/>
                <a:cs typeface="微軟正黑體 Light"/>
              </a:rPr>
              <a:t>，需</a:t>
            </a:r>
            <a:r>
              <a:rPr lang="zh-TW" altLang="en-US" b="1" spc="5">
                <a:solidFill>
                  <a:srgbClr val="FF0000"/>
                </a:solidFill>
                <a:latin typeface="微軟正黑體" panose="020B0604030504040204" pitchFamily="34" charset="-120"/>
                <a:ea typeface="微軟正黑體" panose="020B0604030504040204" pitchFamily="34" charset="-120"/>
                <a:cs typeface="微軟正黑體 Light"/>
              </a:rPr>
              <a:t>為政府</a:t>
            </a:r>
            <a:r>
              <a:rPr b="1" spc="5">
                <a:solidFill>
                  <a:srgbClr val="FF0000"/>
                </a:solidFill>
                <a:latin typeface="微軟正黑體" panose="020B0604030504040204" pitchFamily="34" charset="-120"/>
                <a:ea typeface="微軟正黑體" panose="020B0604030504040204" pitchFamily="34" charset="-120"/>
                <a:cs typeface="微軟正黑體 Light"/>
              </a:rPr>
              <a:t>補</a:t>
            </a:r>
            <a:r>
              <a:rPr b="1">
                <a:solidFill>
                  <a:srgbClr val="FF0000"/>
                </a:solidFill>
                <a:latin typeface="微軟正黑體" panose="020B0604030504040204" pitchFamily="34" charset="-120"/>
                <a:ea typeface="微軟正黑體" panose="020B0604030504040204" pitchFamily="34" charset="-120"/>
                <a:cs typeface="微軟正黑體 Light"/>
              </a:rPr>
              <a:t>助計</a:t>
            </a:r>
            <a:r>
              <a:rPr b="1" spc="5">
                <a:solidFill>
                  <a:srgbClr val="FF0000"/>
                </a:solidFill>
                <a:latin typeface="微軟正黑體" panose="020B0604030504040204" pitchFamily="34" charset="-120"/>
                <a:ea typeface="微軟正黑體" panose="020B0604030504040204" pitchFamily="34" charset="-120"/>
                <a:cs typeface="微軟正黑體 Light"/>
              </a:rPr>
              <a:t>畫</a:t>
            </a:r>
            <a:r>
              <a:rPr b="1">
                <a:solidFill>
                  <a:srgbClr val="FF0000"/>
                </a:solidFill>
                <a:latin typeface="微軟正黑體" panose="020B0604030504040204" pitchFamily="34" charset="-120"/>
                <a:ea typeface="微軟正黑體" panose="020B0604030504040204" pitchFamily="34" charset="-120"/>
                <a:cs typeface="微軟正黑體 Light"/>
              </a:rPr>
              <a:t>產出之</a:t>
            </a:r>
            <a:r>
              <a:rPr b="1" spc="10">
                <a:solidFill>
                  <a:srgbClr val="FF0000"/>
                </a:solidFill>
                <a:latin typeface="微軟正黑體" panose="020B0604030504040204" pitchFamily="34" charset="-120"/>
                <a:ea typeface="微軟正黑體" panose="020B0604030504040204" pitchFamily="34" charset="-120"/>
                <a:cs typeface="微軟正黑體 Light"/>
              </a:rPr>
              <a:t>研發成</a:t>
            </a:r>
            <a:r>
              <a:rPr b="1">
                <a:solidFill>
                  <a:srgbClr val="FF0000"/>
                </a:solidFill>
                <a:latin typeface="微軟正黑體" panose="020B0604030504040204" pitchFamily="34" charset="-120"/>
                <a:ea typeface="微軟正黑體" panose="020B0604030504040204" pitchFamily="34" charset="-120"/>
                <a:cs typeface="微軟正黑體 Light"/>
              </a:rPr>
              <a:t>果</a:t>
            </a:r>
            <a:r>
              <a:rPr b="1" dirty="0" err="1">
                <a:solidFill>
                  <a:srgbClr val="FF0000"/>
                </a:solidFill>
                <a:latin typeface="微軟正黑體" panose="020B0604030504040204" pitchFamily="34" charset="-120"/>
                <a:ea typeface="微軟正黑體" panose="020B0604030504040204" pitchFamily="34" charset="-120"/>
                <a:cs typeface="微軟正黑體 Light"/>
              </a:rPr>
              <a:t>，</a:t>
            </a:r>
            <a:r>
              <a:rPr b="1" spc="5" dirty="0" err="1">
                <a:solidFill>
                  <a:srgbClr val="FF0000"/>
                </a:solidFill>
                <a:latin typeface="微軟正黑體" panose="020B0604030504040204" pitchFamily="34" charset="-120"/>
                <a:ea typeface="微軟正黑體" panose="020B0604030504040204" pitchFamily="34" charset="-120"/>
                <a:cs typeface="微軟正黑體 Light"/>
              </a:rPr>
              <a:t>依</a:t>
            </a:r>
            <a:r>
              <a:rPr b="1" dirty="0" err="1">
                <a:solidFill>
                  <a:srgbClr val="FF0000"/>
                </a:solidFill>
                <a:latin typeface="微軟正黑體" panose="020B0604030504040204" pitchFamily="34" charset="-120"/>
                <a:ea typeface="微軟正黑體" panose="020B0604030504040204" pitchFamily="34" charset="-120"/>
                <a:cs typeface="微軟正黑體 Light"/>
              </a:rPr>
              <a:t>科技</a:t>
            </a:r>
            <a:r>
              <a:rPr b="1" spc="5" dirty="0" err="1">
                <a:solidFill>
                  <a:srgbClr val="FF0000"/>
                </a:solidFill>
                <a:latin typeface="微軟正黑體" panose="020B0604030504040204" pitchFamily="34" charset="-120"/>
                <a:ea typeface="微軟正黑體" panose="020B0604030504040204" pitchFamily="34" charset="-120"/>
                <a:cs typeface="微軟正黑體 Light"/>
              </a:rPr>
              <a:t>基</a:t>
            </a:r>
            <a:r>
              <a:rPr b="1" dirty="0" err="1">
                <a:solidFill>
                  <a:srgbClr val="FF0000"/>
                </a:solidFill>
                <a:latin typeface="微軟正黑體" panose="020B0604030504040204" pitchFamily="34" charset="-120"/>
                <a:ea typeface="微軟正黑體" panose="020B0604030504040204" pitchFamily="34" charset="-120"/>
                <a:cs typeface="微軟正黑體 Light"/>
              </a:rPr>
              <a:t>本法</a:t>
            </a:r>
            <a:r>
              <a:rPr b="1" spc="5" dirty="0" err="1">
                <a:solidFill>
                  <a:srgbClr val="FF0000"/>
                </a:solidFill>
                <a:latin typeface="微軟正黑體" panose="020B0604030504040204" pitchFamily="34" charset="-120"/>
                <a:ea typeface="微軟正黑體" panose="020B0604030504040204" pitchFamily="34" charset="-120"/>
                <a:cs typeface="微軟正黑體 Light"/>
              </a:rPr>
              <a:t>規</a:t>
            </a:r>
            <a:r>
              <a:rPr b="1" dirty="0" err="1">
                <a:solidFill>
                  <a:srgbClr val="FF0000"/>
                </a:solidFill>
                <a:latin typeface="微軟正黑體" panose="020B0604030504040204" pitchFamily="34" charset="-120"/>
                <a:ea typeface="微軟正黑體" panose="020B0604030504040204" pitchFamily="34" charset="-120"/>
                <a:cs typeface="微軟正黑體 Light"/>
              </a:rPr>
              <a:t>定歸</a:t>
            </a:r>
            <a:r>
              <a:rPr b="1" spc="5" dirty="0" err="1">
                <a:solidFill>
                  <a:srgbClr val="FF0000"/>
                </a:solidFill>
                <a:latin typeface="微軟正黑體" panose="020B0604030504040204" pitchFamily="34" charset="-120"/>
                <a:ea typeface="微軟正黑體" panose="020B0604030504040204" pitchFamily="34" charset="-120"/>
                <a:cs typeface="微軟正黑體 Light"/>
              </a:rPr>
              <a:t>屬</a:t>
            </a:r>
            <a:r>
              <a:rPr b="1" dirty="0" err="1">
                <a:solidFill>
                  <a:srgbClr val="FF0000"/>
                </a:solidFill>
                <a:latin typeface="微軟正黑體" panose="020B0604030504040204" pitchFamily="34" charset="-120"/>
                <a:ea typeface="微軟正黑體" panose="020B0604030504040204" pitchFamily="34" charset="-120"/>
                <a:cs typeface="微軟正黑體 Light"/>
              </a:rPr>
              <a:t>於申</a:t>
            </a:r>
            <a:r>
              <a:rPr b="1" spc="5" dirty="0" err="1">
                <a:solidFill>
                  <a:srgbClr val="FF0000"/>
                </a:solidFill>
                <a:latin typeface="微軟正黑體" panose="020B0604030504040204" pitchFamily="34" charset="-120"/>
                <a:ea typeface="微軟正黑體" panose="020B0604030504040204" pitchFamily="34" charset="-120"/>
                <a:cs typeface="微軟正黑體 Light"/>
              </a:rPr>
              <a:t>請</a:t>
            </a:r>
            <a:r>
              <a:rPr b="1" dirty="0" err="1">
                <a:solidFill>
                  <a:srgbClr val="FF0000"/>
                </a:solidFill>
                <a:latin typeface="微軟正黑體" panose="020B0604030504040204" pitchFamily="34" charset="-120"/>
                <a:ea typeface="微軟正黑體" panose="020B0604030504040204" pitchFamily="34" charset="-120"/>
                <a:cs typeface="微軟正黑體 Light"/>
              </a:rPr>
              <a:t>機構</a:t>
            </a:r>
            <a:r>
              <a:rPr b="1" spc="5" dirty="0" err="1">
                <a:solidFill>
                  <a:srgbClr val="FF0000"/>
                </a:solidFill>
                <a:latin typeface="微軟正黑體" panose="020B0604030504040204" pitchFamily="34" charset="-120"/>
                <a:ea typeface="微軟正黑體" panose="020B0604030504040204" pitchFamily="34" charset="-120"/>
                <a:cs typeface="微軟正黑體 Light"/>
              </a:rPr>
              <a:t>所</a:t>
            </a:r>
            <a:r>
              <a:rPr b="1" dirty="0" err="1">
                <a:solidFill>
                  <a:srgbClr val="FF0000"/>
                </a:solidFill>
                <a:latin typeface="微軟正黑體" panose="020B0604030504040204" pitchFamily="34" charset="-120"/>
                <a:ea typeface="微軟正黑體" panose="020B0604030504040204" pitchFamily="34" charset="-120"/>
                <a:cs typeface="微軟正黑體 Light"/>
              </a:rPr>
              <a:t>有者</a:t>
            </a:r>
            <a:endParaRPr b="1" dirty="0">
              <a:solidFill>
                <a:srgbClr val="FF0000"/>
              </a:solidFill>
              <a:latin typeface="微軟正黑體" panose="020B0604030504040204" pitchFamily="34" charset="-120"/>
              <a:ea typeface="微軟正黑體" panose="020B0604030504040204" pitchFamily="34" charset="-120"/>
              <a:cs typeface="微軟正黑體 Light"/>
            </a:endParaRPr>
          </a:p>
        </p:txBody>
      </p:sp>
      <p:sp>
        <p:nvSpPr>
          <p:cNvPr id="93" name="投影片編號版面配置區 4">
            <a:extLst>
              <a:ext uri="{FF2B5EF4-FFF2-40B4-BE49-F238E27FC236}">
                <a16:creationId xmlns:a16="http://schemas.microsoft.com/office/drawing/2014/main" id="{3799AB6A-D1CE-4999-8D64-D684F74CC5EA}"/>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31</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5" name="標題 18">
            <a:extLst>
              <a:ext uri="{FF2B5EF4-FFF2-40B4-BE49-F238E27FC236}">
                <a16:creationId xmlns:a16="http://schemas.microsoft.com/office/drawing/2014/main" id="{DFAFBD29-D889-70AF-A5DF-324E96FD3EFE}"/>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附件：專利樣態分析</a:t>
            </a:r>
            <a:endParaRPr lang="en-US" altLang="zh-TW" sz="3200" b="1" kern="0" spc="-5" dirty="0">
              <a:latin typeface="微軟正黑體" panose="020B0604030504040204" pitchFamily="34" charset="-120"/>
              <a:ea typeface="微軟正黑體" panose="020B0604030504040204" pitchFamily="34" charset="-120"/>
            </a:endParaRPr>
          </a:p>
        </p:txBody>
      </p:sp>
      <p:grpSp>
        <p:nvGrpSpPr>
          <p:cNvPr id="6" name="群組 5">
            <a:extLst>
              <a:ext uri="{FF2B5EF4-FFF2-40B4-BE49-F238E27FC236}">
                <a16:creationId xmlns:a16="http://schemas.microsoft.com/office/drawing/2014/main" id="{7E0CB901-9CD3-7253-5162-99A4E2A30AB4}"/>
              </a:ext>
            </a:extLst>
          </p:cNvPr>
          <p:cNvGrpSpPr/>
          <p:nvPr/>
        </p:nvGrpSpPr>
        <p:grpSpPr>
          <a:xfrm>
            <a:off x="53578" y="914400"/>
            <a:ext cx="8700139" cy="5204174"/>
            <a:chOff x="-89540" y="914400"/>
            <a:chExt cx="8700139" cy="5204174"/>
          </a:xfrm>
        </p:grpSpPr>
        <p:grpSp>
          <p:nvGrpSpPr>
            <p:cNvPr id="10" name="群組 9">
              <a:extLst>
                <a:ext uri="{FF2B5EF4-FFF2-40B4-BE49-F238E27FC236}">
                  <a16:creationId xmlns:a16="http://schemas.microsoft.com/office/drawing/2014/main" id="{154166E4-5B5F-4D8A-B78A-D13F05AB4AC1}"/>
                </a:ext>
              </a:extLst>
            </p:cNvPr>
            <p:cNvGrpSpPr/>
            <p:nvPr/>
          </p:nvGrpSpPr>
          <p:grpSpPr>
            <a:xfrm>
              <a:off x="172151" y="914400"/>
              <a:ext cx="8438448" cy="4960177"/>
              <a:chOff x="-162501" y="154569"/>
              <a:chExt cx="7513526" cy="4787682"/>
            </a:xfrm>
          </p:grpSpPr>
          <p:sp>
            <p:nvSpPr>
              <p:cNvPr id="54" name="圓角矩形 3">
                <a:extLst>
                  <a:ext uri="{FF2B5EF4-FFF2-40B4-BE49-F238E27FC236}">
                    <a16:creationId xmlns:a16="http://schemas.microsoft.com/office/drawing/2014/main" id="{59C6B91D-B628-4FE8-A575-14FD36D9D77C}"/>
                  </a:ext>
                </a:extLst>
              </p:cNvPr>
              <p:cNvSpPr/>
              <p:nvPr/>
            </p:nvSpPr>
            <p:spPr>
              <a:xfrm>
                <a:off x="-162501" y="238649"/>
                <a:ext cx="1277908" cy="222878"/>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專利所有權人</a:t>
                </a:r>
              </a:p>
            </p:txBody>
          </p:sp>
          <p:sp>
            <p:nvSpPr>
              <p:cNvPr id="55" name="圓角矩形 4">
                <a:extLst>
                  <a:ext uri="{FF2B5EF4-FFF2-40B4-BE49-F238E27FC236}">
                    <a16:creationId xmlns:a16="http://schemas.microsoft.com/office/drawing/2014/main" id="{2D385087-491B-4B54-B2C8-EA502BD3C0CB}"/>
                  </a:ext>
                </a:extLst>
              </p:cNvPr>
              <p:cNvSpPr/>
              <p:nvPr/>
            </p:nvSpPr>
            <p:spPr>
              <a:xfrm>
                <a:off x="1595378" y="162255"/>
                <a:ext cx="720080" cy="388700"/>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發明人</a:t>
                </a:r>
              </a:p>
            </p:txBody>
          </p:sp>
          <p:sp>
            <p:nvSpPr>
              <p:cNvPr id="56" name="圓角矩形 5">
                <a:extLst>
                  <a:ext uri="{FF2B5EF4-FFF2-40B4-BE49-F238E27FC236}">
                    <a16:creationId xmlns:a16="http://schemas.microsoft.com/office/drawing/2014/main" id="{16B7690A-2A6F-4AD9-AFC9-82CE8202CA42}"/>
                  </a:ext>
                </a:extLst>
              </p:cNvPr>
              <p:cNvSpPr/>
              <p:nvPr/>
            </p:nvSpPr>
            <p:spPr>
              <a:xfrm>
                <a:off x="167941" y="1446536"/>
                <a:ext cx="818083" cy="5040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執行單位</a:t>
                </a:r>
              </a:p>
            </p:txBody>
          </p:sp>
          <p:cxnSp>
            <p:nvCxnSpPr>
              <p:cNvPr id="57" name="肘形接點 9">
                <a:extLst>
                  <a:ext uri="{FF2B5EF4-FFF2-40B4-BE49-F238E27FC236}">
                    <a16:creationId xmlns:a16="http://schemas.microsoft.com/office/drawing/2014/main" id="{B86E4314-3026-44D1-B4E1-3A37C1A36439}"/>
                  </a:ext>
                </a:extLst>
              </p:cNvPr>
              <p:cNvCxnSpPr>
                <a:cxnSpLocks/>
                <a:stCxn id="56" idx="3"/>
              </p:cNvCxnSpPr>
              <p:nvPr/>
            </p:nvCxnSpPr>
            <p:spPr>
              <a:xfrm flipV="1">
                <a:off x="986024" y="1446537"/>
                <a:ext cx="432048" cy="2520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肘形接點 13">
                <a:extLst>
                  <a:ext uri="{FF2B5EF4-FFF2-40B4-BE49-F238E27FC236}">
                    <a16:creationId xmlns:a16="http://schemas.microsoft.com/office/drawing/2014/main" id="{933789F9-FC88-4B36-A29B-C0FCBDD5F5BA}"/>
                  </a:ext>
                </a:extLst>
              </p:cNvPr>
              <p:cNvCxnSpPr/>
              <p:nvPr/>
            </p:nvCxnSpPr>
            <p:spPr>
              <a:xfrm>
                <a:off x="973146" y="1698564"/>
                <a:ext cx="465476" cy="84683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9" name="圓角矩形 14">
                <a:extLst>
                  <a:ext uri="{FF2B5EF4-FFF2-40B4-BE49-F238E27FC236}">
                    <a16:creationId xmlns:a16="http://schemas.microsoft.com/office/drawing/2014/main" id="{C383041E-A798-4B17-B84A-58F07D7FD9CE}"/>
                  </a:ext>
                </a:extLst>
              </p:cNvPr>
              <p:cNvSpPr/>
              <p:nvPr/>
            </p:nvSpPr>
            <p:spPr>
              <a:xfrm>
                <a:off x="1434670" y="1309004"/>
                <a:ext cx="1080120"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計畫主持人</a:t>
                </a:r>
              </a:p>
            </p:txBody>
          </p:sp>
          <p:sp>
            <p:nvSpPr>
              <p:cNvPr id="60" name="圓角矩形 15">
                <a:extLst>
                  <a:ext uri="{FF2B5EF4-FFF2-40B4-BE49-F238E27FC236}">
                    <a16:creationId xmlns:a16="http://schemas.microsoft.com/office/drawing/2014/main" id="{723E0ED7-AF01-4291-81D4-81B7BDC64F74}"/>
                  </a:ext>
                </a:extLst>
              </p:cNvPr>
              <p:cNvSpPr/>
              <p:nvPr/>
            </p:nvSpPr>
            <p:spPr>
              <a:xfrm>
                <a:off x="1425356" y="2014382"/>
                <a:ext cx="1080120"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團隊成員</a:t>
                </a:r>
              </a:p>
            </p:txBody>
          </p:sp>
          <p:sp>
            <p:nvSpPr>
              <p:cNvPr id="61" name="圓角矩形 16">
                <a:extLst>
                  <a:ext uri="{FF2B5EF4-FFF2-40B4-BE49-F238E27FC236}">
                    <a16:creationId xmlns:a16="http://schemas.microsoft.com/office/drawing/2014/main" id="{821D2872-42E6-4C3E-8DDD-BBB397D135F0}"/>
                  </a:ext>
                </a:extLst>
              </p:cNvPr>
              <p:cNvSpPr/>
              <p:nvPr/>
            </p:nvSpPr>
            <p:spPr>
              <a:xfrm>
                <a:off x="1451500" y="2405572"/>
                <a:ext cx="1080120"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非團隊成員</a:t>
                </a:r>
              </a:p>
            </p:txBody>
          </p:sp>
          <p:sp>
            <p:nvSpPr>
              <p:cNvPr id="62" name="圓角矩形 23">
                <a:extLst>
                  <a:ext uri="{FF2B5EF4-FFF2-40B4-BE49-F238E27FC236}">
                    <a16:creationId xmlns:a16="http://schemas.microsoft.com/office/drawing/2014/main" id="{D24704F8-745F-46B4-B045-4F110FB6132E}"/>
                  </a:ext>
                </a:extLst>
              </p:cNvPr>
              <p:cNvSpPr/>
              <p:nvPr/>
            </p:nvSpPr>
            <p:spPr>
              <a:xfrm>
                <a:off x="3000843" y="2064286"/>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無授權</a:t>
                </a:r>
              </a:p>
            </p:txBody>
          </p:sp>
          <p:sp>
            <p:nvSpPr>
              <p:cNvPr id="63" name="圓角矩形 24">
                <a:extLst>
                  <a:ext uri="{FF2B5EF4-FFF2-40B4-BE49-F238E27FC236}">
                    <a16:creationId xmlns:a16="http://schemas.microsoft.com/office/drawing/2014/main" id="{8635EF42-21E4-4E6D-A374-CA6FFFCA53D1}"/>
                  </a:ext>
                </a:extLst>
              </p:cNvPr>
              <p:cNvSpPr/>
              <p:nvPr/>
            </p:nvSpPr>
            <p:spPr>
              <a:xfrm>
                <a:off x="3000843" y="2402678"/>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已授權</a:t>
                </a:r>
              </a:p>
            </p:txBody>
          </p:sp>
          <p:sp>
            <p:nvSpPr>
              <p:cNvPr id="64" name="圓角矩形 33">
                <a:extLst>
                  <a:ext uri="{FF2B5EF4-FFF2-40B4-BE49-F238E27FC236}">
                    <a16:creationId xmlns:a16="http://schemas.microsoft.com/office/drawing/2014/main" id="{8156E6C6-2F76-4B18-9261-952FAE81C911}"/>
                  </a:ext>
                </a:extLst>
              </p:cNvPr>
              <p:cNvSpPr/>
              <p:nvPr/>
            </p:nvSpPr>
            <p:spPr>
              <a:xfrm>
                <a:off x="3772397" y="171246"/>
                <a:ext cx="1268413" cy="372022"/>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申請審查時</a:t>
                </a:r>
                <a:endParaRPr lang="en-US" altLang="zh-TW" sz="1200" dirty="0">
                  <a:latin typeface="微軟正黑體" panose="020B0604030504040204" pitchFamily="34" charset="-120"/>
                  <a:ea typeface="微軟正黑體" panose="020B0604030504040204" pitchFamily="34" charset="-120"/>
                </a:endParaRPr>
              </a:p>
              <a:p>
                <a:pPr algn="ctr"/>
                <a:r>
                  <a:rPr lang="zh-TW" altLang="en-US" sz="1200" dirty="0">
                    <a:latin typeface="微軟正黑體" panose="020B0604030504040204" pitchFamily="34" charset="-120"/>
                    <a:ea typeface="微軟正黑體" panose="020B0604030504040204" pitchFamily="34" charset="-120"/>
                  </a:rPr>
                  <a:t>需完成項目</a:t>
                </a:r>
              </a:p>
            </p:txBody>
          </p:sp>
          <p:sp>
            <p:nvSpPr>
              <p:cNvPr id="65" name="圓角矩形 34">
                <a:extLst>
                  <a:ext uri="{FF2B5EF4-FFF2-40B4-BE49-F238E27FC236}">
                    <a16:creationId xmlns:a16="http://schemas.microsoft.com/office/drawing/2014/main" id="{F435B2DF-4056-42C8-BC30-FC93096978BC}"/>
                  </a:ext>
                </a:extLst>
              </p:cNvPr>
              <p:cNvSpPr/>
              <p:nvPr/>
            </p:nvSpPr>
            <p:spPr>
              <a:xfrm>
                <a:off x="5328989" y="154569"/>
                <a:ext cx="1004318" cy="388700"/>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需完成項目</a:t>
                </a:r>
              </a:p>
            </p:txBody>
          </p:sp>
          <p:sp>
            <p:nvSpPr>
              <p:cNvPr id="67" name="文字方塊 66">
                <a:extLst>
                  <a:ext uri="{FF2B5EF4-FFF2-40B4-BE49-F238E27FC236}">
                    <a16:creationId xmlns:a16="http://schemas.microsoft.com/office/drawing/2014/main" id="{5A8CA531-BC86-4E4F-94FE-CE3B7C5CD625}"/>
                  </a:ext>
                </a:extLst>
              </p:cNvPr>
              <p:cNvSpPr txBox="1"/>
              <p:nvPr/>
            </p:nvSpPr>
            <p:spPr>
              <a:xfrm>
                <a:off x="5492895" y="2394842"/>
                <a:ext cx="782370" cy="369332"/>
              </a:xfrm>
              <a:prstGeom prst="rect">
                <a:avLst/>
              </a:prstGeom>
              <a:noFill/>
            </p:spPr>
            <p:txBody>
              <a:bodyPr wrap="square" rtlCol="0">
                <a:spAutoFit/>
              </a:bodyPr>
              <a:lstStyle/>
              <a:p>
                <a:r>
                  <a:rPr lang="en-US" altLang="zh-TW" dirty="0">
                    <a:latin typeface="Microsoft JhengHei" panose="020B0604030504040204" pitchFamily="34" charset="-120"/>
                    <a:ea typeface="Microsoft JhengHei" panose="020B0604030504040204" pitchFamily="34" charset="-120"/>
                  </a:rPr>
                  <a:t>D</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E</a:t>
                </a:r>
                <a:endParaRPr lang="zh-TW" altLang="en-US" dirty="0">
                  <a:latin typeface="Microsoft JhengHei" panose="020B0604030504040204" pitchFamily="34" charset="-120"/>
                  <a:ea typeface="Microsoft JhengHei" panose="020B0604030504040204" pitchFamily="34" charset="-120"/>
                </a:endParaRPr>
              </a:p>
            </p:txBody>
          </p:sp>
          <p:sp>
            <p:nvSpPr>
              <p:cNvPr id="68" name="圓角矩形 40">
                <a:extLst>
                  <a:ext uri="{FF2B5EF4-FFF2-40B4-BE49-F238E27FC236}">
                    <a16:creationId xmlns:a16="http://schemas.microsoft.com/office/drawing/2014/main" id="{0D4F723D-BAA7-4F40-A923-6D2F5E1D66BD}"/>
                  </a:ext>
                </a:extLst>
              </p:cNvPr>
              <p:cNvSpPr/>
              <p:nvPr/>
            </p:nvSpPr>
            <p:spPr>
              <a:xfrm>
                <a:off x="6484555" y="162255"/>
                <a:ext cx="866470" cy="388700"/>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排名序位</a:t>
                </a:r>
              </a:p>
            </p:txBody>
          </p:sp>
          <p:sp>
            <p:nvSpPr>
              <p:cNvPr id="69" name="圓角矩形 75">
                <a:extLst>
                  <a:ext uri="{FF2B5EF4-FFF2-40B4-BE49-F238E27FC236}">
                    <a16:creationId xmlns:a16="http://schemas.microsoft.com/office/drawing/2014/main" id="{9A97BA86-FF0E-4294-9C8F-6E84DDF6F25A}"/>
                  </a:ext>
                </a:extLst>
              </p:cNvPr>
              <p:cNvSpPr/>
              <p:nvPr/>
            </p:nvSpPr>
            <p:spPr>
              <a:xfrm>
                <a:off x="3000843" y="1137816"/>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無授權</a:t>
                </a:r>
              </a:p>
            </p:txBody>
          </p:sp>
          <p:sp>
            <p:nvSpPr>
              <p:cNvPr id="70" name="圓角矩形 76">
                <a:extLst>
                  <a:ext uri="{FF2B5EF4-FFF2-40B4-BE49-F238E27FC236}">
                    <a16:creationId xmlns:a16="http://schemas.microsoft.com/office/drawing/2014/main" id="{A03AC123-9829-47C0-A182-4AE49F211354}"/>
                  </a:ext>
                </a:extLst>
              </p:cNvPr>
              <p:cNvSpPr/>
              <p:nvPr/>
            </p:nvSpPr>
            <p:spPr>
              <a:xfrm>
                <a:off x="3000843" y="1518731"/>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已授權</a:t>
                </a:r>
              </a:p>
            </p:txBody>
          </p:sp>
          <p:cxnSp>
            <p:nvCxnSpPr>
              <p:cNvPr id="71" name="肘形接點 80">
                <a:extLst>
                  <a:ext uri="{FF2B5EF4-FFF2-40B4-BE49-F238E27FC236}">
                    <a16:creationId xmlns:a16="http://schemas.microsoft.com/office/drawing/2014/main" id="{62F0AAA3-B7FF-4B0D-ACE9-F0AE2F9EEB50}"/>
                  </a:ext>
                </a:extLst>
              </p:cNvPr>
              <p:cNvCxnSpPr>
                <a:cxnSpLocks/>
                <a:stCxn id="56" idx="3"/>
                <a:endCxn id="60" idx="1"/>
              </p:cNvCxnSpPr>
              <p:nvPr/>
            </p:nvCxnSpPr>
            <p:spPr>
              <a:xfrm>
                <a:off x="986024" y="1698565"/>
                <a:ext cx="439332" cy="45564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2" name="肘形接點 82">
                <a:extLst>
                  <a:ext uri="{FF2B5EF4-FFF2-40B4-BE49-F238E27FC236}">
                    <a16:creationId xmlns:a16="http://schemas.microsoft.com/office/drawing/2014/main" id="{3962106E-B81F-4D5D-A4EF-F3C14E32F204}"/>
                  </a:ext>
                </a:extLst>
              </p:cNvPr>
              <p:cNvCxnSpPr>
                <a:stCxn id="59" idx="3"/>
                <a:endCxn id="69" idx="1"/>
              </p:cNvCxnSpPr>
              <p:nvPr/>
            </p:nvCxnSpPr>
            <p:spPr>
              <a:xfrm flipV="1">
                <a:off x="2514790" y="1277641"/>
                <a:ext cx="486053" cy="1711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3" name="肘形接點 85">
                <a:extLst>
                  <a:ext uri="{FF2B5EF4-FFF2-40B4-BE49-F238E27FC236}">
                    <a16:creationId xmlns:a16="http://schemas.microsoft.com/office/drawing/2014/main" id="{C1A22A79-7E28-4F5A-A2CA-5806DB3A3808}"/>
                  </a:ext>
                </a:extLst>
              </p:cNvPr>
              <p:cNvCxnSpPr>
                <a:stCxn id="59" idx="3"/>
                <a:endCxn id="70" idx="1"/>
              </p:cNvCxnSpPr>
              <p:nvPr/>
            </p:nvCxnSpPr>
            <p:spPr>
              <a:xfrm>
                <a:off x="2514790" y="1448828"/>
                <a:ext cx="486053" cy="2097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肘形接點 87">
                <a:extLst>
                  <a:ext uri="{FF2B5EF4-FFF2-40B4-BE49-F238E27FC236}">
                    <a16:creationId xmlns:a16="http://schemas.microsoft.com/office/drawing/2014/main" id="{02C2144B-7475-415E-8379-E10424F6DD00}"/>
                  </a:ext>
                </a:extLst>
              </p:cNvPr>
              <p:cNvCxnSpPr>
                <a:stCxn id="60" idx="3"/>
                <a:endCxn id="76" idx="1"/>
              </p:cNvCxnSpPr>
              <p:nvPr/>
            </p:nvCxnSpPr>
            <p:spPr>
              <a:xfrm>
                <a:off x="2505476" y="2154206"/>
                <a:ext cx="380946" cy="202681"/>
              </a:xfrm>
              <a:prstGeom prst="bentConnector3">
                <a:avLst>
                  <a:gd name="adj1" fmla="val 42799"/>
                </a:avLst>
              </a:prstGeom>
            </p:spPr>
            <p:style>
              <a:lnRef idx="1">
                <a:schemeClr val="accent1"/>
              </a:lnRef>
              <a:fillRef idx="0">
                <a:schemeClr val="accent1"/>
              </a:fillRef>
              <a:effectRef idx="0">
                <a:schemeClr val="accent1"/>
              </a:effectRef>
              <a:fontRef idx="minor">
                <a:schemeClr val="tx1"/>
              </a:fontRef>
            </p:style>
          </p:cxnSp>
          <p:cxnSp>
            <p:nvCxnSpPr>
              <p:cNvPr id="75" name="肘形接點 89">
                <a:extLst>
                  <a:ext uri="{FF2B5EF4-FFF2-40B4-BE49-F238E27FC236}">
                    <a16:creationId xmlns:a16="http://schemas.microsoft.com/office/drawing/2014/main" id="{4C1A5947-8F0B-4255-9B40-3EABCEDC2217}"/>
                  </a:ext>
                </a:extLst>
              </p:cNvPr>
              <p:cNvCxnSpPr>
                <a:stCxn id="61" idx="3"/>
                <a:endCxn id="76" idx="1"/>
              </p:cNvCxnSpPr>
              <p:nvPr/>
            </p:nvCxnSpPr>
            <p:spPr>
              <a:xfrm flipV="1">
                <a:off x="2531620" y="2356887"/>
                <a:ext cx="354802" cy="188509"/>
              </a:xfrm>
              <a:prstGeom prst="bentConnector3">
                <a:avLst>
                  <a:gd name="adj1" fmla="val 39691"/>
                </a:avLst>
              </a:prstGeom>
            </p:spPr>
            <p:style>
              <a:lnRef idx="1">
                <a:schemeClr val="accent1"/>
              </a:lnRef>
              <a:fillRef idx="0">
                <a:schemeClr val="accent1"/>
              </a:fillRef>
              <a:effectRef idx="0">
                <a:schemeClr val="accent1"/>
              </a:effectRef>
              <a:fontRef idx="minor">
                <a:schemeClr val="tx1"/>
              </a:fontRef>
            </p:style>
          </p:cxnSp>
          <p:sp>
            <p:nvSpPr>
              <p:cNvPr id="76" name="左中括弧 75">
                <a:extLst>
                  <a:ext uri="{FF2B5EF4-FFF2-40B4-BE49-F238E27FC236}">
                    <a16:creationId xmlns:a16="http://schemas.microsoft.com/office/drawing/2014/main" id="{EB55F3B6-2F2E-40FC-984F-75016386E1A4}"/>
                  </a:ext>
                </a:extLst>
              </p:cNvPr>
              <p:cNvSpPr/>
              <p:nvPr/>
            </p:nvSpPr>
            <p:spPr>
              <a:xfrm>
                <a:off x="2886422" y="2162739"/>
                <a:ext cx="83576" cy="38829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7" name="文字方塊 76">
                <a:extLst>
                  <a:ext uri="{FF2B5EF4-FFF2-40B4-BE49-F238E27FC236}">
                    <a16:creationId xmlns:a16="http://schemas.microsoft.com/office/drawing/2014/main" id="{98E39A71-3D6B-4E57-83D0-2327E4FCEB49}"/>
                  </a:ext>
                </a:extLst>
              </p:cNvPr>
              <p:cNvSpPr txBox="1"/>
              <p:nvPr/>
            </p:nvSpPr>
            <p:spPr>
              <a:xfrm>
                <a:off x="5429873" y="1498046"/>
                <a:ext cx="801893" cy="356488"/>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D</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E</a:t>
                </a:r>
                <a:endParaRPr lang="zh-TW" altLang="en-US" dirty="0">
                  <a:latin typeface="Microsoft JhengHei" panose="020B0604030504040204" pitchFamily="34" charset="-120"/>
                  <a:ea typeface="Microsoft JhengHei" panose="020B0604030504040204" pitchFamily="34" charset="-120"/>
                </a:endParaRPr>
              </a:p>
            </p:txBody>
          </p:sp>
          <p:sp>
            <p:nvSpPr>
              <p:cNvPr id="79" name="文字方塊 78">
                <a:extLst>
                  <a:ext uri="{FF2B5EF4-FFF2-40B4-BE49-F238E27FC236}">
                    <a16:creationId xmlns:a16="http://schemas.microsoft.com/office/drawing/2014/main" id="{3AC728FF-2955-4F1A-BCF5-37CF6B34C60E}"/>
                  </a:ext>
                </a:extLst>
              </p:cNvPr>
              <p:cNvSpPr txBox="1"/>
              <p:nvPr/>
            </p:nvSpPr>
            <p:spPr>
              <a:xfrm>
                <a:off x="5503452" y="2011585"/>
                <a:ext cx="649368" cy="369332"/>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D</a:t>
                </a:r>
                <a:endParaRPr lang="zh-TW" altLang="en-US" dirty="0">
                  <a:latin typeface="Microsoft JhengHei" panose="020B0604030504040204" pitchFamily="34" charset="-120"/>
                  <a:ea typeface="Microsoft JhengHei" panose="020B0604030504040204" pitchFamily="34" charset="-120"/>
                </a:endParaRPr>
              </a:p>
            </p:txBody>
          </p:sp>
          <p:sp>
            <p:nvSpPr>
              <p:cNvPr id="80" name="文字方塊 79">
                <a:extLst>
                  <a:ext uri="{FF2B5EF4-FFF2-40B4-BE49-F238E27FC236}">
                    <a16:creationId xmlns:a16="http://schemas.microsoft.com/office/drawing/2014/main" id="{316CC91A-F593-49AA-A408-6D6D45CC760E}"/>
                  </a:ext>
                </a:extLst>
              </p:cNvPr>
              <p:cNvSpPr txBox="1"/>
              <p:nvPr/>
            </p:nvSpPr>
            <p:spPr>
              <a:xfrm>
                <a:off x="6640738" y="1042920"/>
                <a:ext cx="432048" cy="369332"/>
              </a:xfrm>
              <a:prstGeom prst="rect">
                <a:avLst/>
              </a:prstGeom>
              <a:noFill/>
            </p:spPr>
            <p:txBody>
              <a:bodyPr wrap="square" rtlCol="0">
                <a:spAutoFit/>
              </a:bodyPr>
              <a:lstStyle/>
              <a:p>
                <a:r>
                  <a:rPr lang="en-US" altLang="zh-TW" dirty="0"/>
                  <a:t>1</a:t>
                </a:r>
                <a:endParaRPr lang="zh-TW" altLang="en-US" dirty="0"/>
              </a:p>
            </p:txBody>
          </p:sp>
          <p:sp>
            <p:nvSpPr>
              <p:cNvPr id="81" name="文字方塊 80">
                <a:extLst>
                  <a:ext uri="{FF2B5EF4-FFF2-40B4-BE49-F238E27FC236}">
                    <a16:creationId xmlns:a16="http://schemas.microsoft.com/office/drawing/2014/main" id="{38E878A4-EAAA-4697-BC46-17776BB3D8EA}"/>
                  </a:ext>
                </a:extLst>
              </p:cNvPr>
              <p:cNvSpPr txBox="1"/>
              <p:nvPr/>
            </p:nvSpPr>
            <p:spPr>
              <a:xfrm>
                <a:off x="6640738" y="1955170"/>
                <a:ext cx="432048" cy="369332"/>
              </a:xfrm>
              <a:prstGeom prst="rect">
                <a:avLst/>
              </a:prstGeom>
              <a:noFill/>
            </p:spPr>
            <p:txBody>
              <a:bodyPr wrap="square" rtlCol="0">
                <a:spAutoFit/>
              </a:bodyPr>
              <a:lstStyle/>
              <a:p>
                <a:r>
                  <a:rPr lang="en-US" altLang="zh-TW" dirty="0"/>
                  <a:t>1</a:t>
                </a:r>
                <a:endParaRPr lang="zh-TW" altLang="en-US" dirty="0"/>
              </a:p>
            </p:txBody>
          </p:sp>
          <p:sp>
            <p:nvSpPr>
              <p:cNvPr id="82" name="文字方塊 81">
                <a:extLst>
                  <a:ext uri="{FF2B5EF4-FFF2-40B4-BE49-F238E27FC236}">
                    <a16:creationId xmlns:a16="http://schemas.microsoft.com/office/drawing/2014/main" id="{962F090C-870B-4436-A323-329251EB7A34}"/>
                  </a:ext>
                </a:extLst>
              </p:cNvPr>
              <p:cNvSpPr txBox="1"/>
              <p:nvPr/>
            </p:nvSpPr>
            <p:spPr>
              <a:xfrm>
                <a:off x="6640738" y="2421217"/>
                <a:ext cx="432048" cy="369332"/>
              </a:xfrm>
              <a:prstGeom prst="rect">
                <a:avLst/>
              </a:prstGeom>
              <a:noFill/>
            </p:spPr>
            <p:txBody>
              <a:bodyPr wrap="square" rtlCol="0">
                <a:spAutoFit/>
              </a:bodyPr>
              <a:lstStyle/>
              <a:p>
                <a:r>
                  <a:rPr lang="en-US" altLang="zh-TW" dirty="0"/>
                  <a:t>4</a:t>
                </a:r>
                <a:endParaRPr lang="zh-TW" altLang="en-US" dirty="0"/>
              </a:p>
            </p:txBody>
          </p:sp>
          <p:sp>
            <p:nvSpPr>
              <p:cNvPr id="83" name="文字方塊 82">
                <a:extLst>
                  <a:ext uri="{FF2B5EF4-FFF2-40B4-BE49-F238E27FC236}">
                    <a16:creationId xmlns:a16="http://schemas.microsoft.com/office/drawing/2014/main" id="{A16508A2-AC6C-4214-93E1-52519B23C4DC}"/>
                  </a:ext>
                </a:extLst>
              </p:cNvPr>
              <p:cNvSpPr txBox="1"/>
              <p:nvPr/>
            </p:nvSpPr>
            <p:spPr>
              <a:xfrm>
                <a:off x="6640738" y="1497914"/>
                <a:ext cx="432048" cy="369332"/>
              </a:xfrm>
              <a:prstGeom prst="rect">
                <a:avLst/>
              </a:prstGeom>
              <a:noFill/>
            </p:spPr>
            <p:txBody>
              <a:bodyPr wrap="square" rtlCol="0">
                <a:spAutoFit/>
              </a:bodyPr>
              <a:lstStyle/>
              <a:p>
                <a:r>
                  <a:rPr lang="en-US" altLang="zh-TW" dirty="0"/>
                  <a:t>4</a:t>
                </a:r>
                <a:endParaRPr lang="zh-TW" altLang="en-US" dirty="0"/>
              </a:p>
            </p:txBody>
          </p:sp>
          <p:sp>
            <p:nvSpPr>
              <p:cNvPr id="84" name="文字方塊 83">
                <a:extLst>
                  <a:ext uri="{FF2B5EF4-FFF2-40B4-BE49-F238E27FC236}">
                    <a16:creationId xmlns:a16="http://schemas.microsoft.com/office/drawing/2014/main" id="{D100725E-B8E5-40AC-B84D-8586F5E8861E}"/>
                  </a:ext>
                </a:extLst>
              </p:cNvPr>
              <p:cNvSpPr txBox="1"/>
              <p:nvPr/>
            </p:nvSpPr>
            <p:spPr>
              <a:xfrm>
                <a:off x="6640738" y="606486"/>
                <a:ext cx="432048" cy="369332"/>
              </a:xfrm>
              <a:prstGeom prst="rect">
                <a:avLst/>
              </a:prstGeom>
              <a:noFill/>
            </p:spPr>
            <p:txBody>
              <a:bodyPr wrap="square" rtlCol="0">
                <a:spAutoFit/>
              </a:bodyPr>
              <a:lstStyle/>
              <a:p>
                <a:r>
                  <a:rPr lang="en-US" altLang="zh-TW" dirty="0"/>
                  <a:t>4</a:t>
                </a:r>
                <a:endParaRPr lang="zh-TW" altLang="en-US" dirty="0"/>
              </a:p>
            </p:txBody>
          </p:sp>
          <p:sp>
            <p:nvSpPr>
              <p:cNvPr id="85" name="圓角矩形 139">
                <a:extLst>
                  <a:ext uri="{FF2B5EF4-FFF2-40B4-BE49-F238E27FC236}">
                    <a16:creationId xmlns:a16="http://schemas.microsoft.com/office/drawing/2014/main" id="{6DC83655-AC7E-4275-A43B-DB427B7AFD6A}"/>
                  </a:ext>
                </a:extLst>
              </p:cNvPr>
              <p:cNvSpPr/>
              <p:nvPr/>
            </p:nvSpPr>
            <p:spPr>
              <a:xfrm>
                <a:off x="3000844" y="640495"/>
                <a:ext cx="746274" cy="26827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無專利</a:t>
                </a:r>
              </a:p>
            </p:txBody>
          </p:sp>
          <p:cxnSp>
            <p:nvCxnSpPr>
              <p:cNvPr id="86" name="直線接點 85">
                <a:extLst>
                  <a:ext uri="{FF2B5EF4-FFF2-40B4-BE49-F238E27FC236}">
                    <a16:creationId xmlns:a16="http://schemas.microsoft.com/office/drawing/2014/main" id="{13DA69D4-7136-4E67-A116-C366DCD40B94}"/>
                  </a:ext>
                </a:extLst>
              </p:cNvPr>
              <p:cNvCxnSpPr/>
              <p:nvPr/>
            </p:nvCxnSpPr>
            <p:spPr>
              <a:xfrm>
                <a:off x="3651967" y="976070"/>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87" name="直線接點 86">
                <a:extLst>
                  <a:ext uri="{FF2B5EF4-FFF2-40B4-BE49-F238E27FC236}">
                    <a16:creationId xmlns:a16="http://schemas.microsoft.com/office/drawing/2014/main" id="{8374AF7A-250D-4D1C-9D92-B792A4CCB916}"/>
                  </a:ext>
                </a:extLst>
              </p:cNvPr>
              <p:cNvCxnSpPr/>
              <p:nvPr/>
            </p:nvCxnSpPr>
            <p:spPr>
              <a:xfrm>
                <a:off x="3651967" y="1448828"/>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88" name="直線接點 87">
                <a:extLst>
                  <a:ext uri="{FF2B5EF4-FFF2-40B4-BE49-F238E27FC236}">
                    <a16:creationId xmlns:a16="http://schemas.microsoft.com/office/drawing/2014/main" id="{64B8FE63-AAB1-40CB-BD00-21CA60855F0D}"/>
                  </a:ext>
                </a:extLst>
              </p:cNvPr>
              <p:cNvCxnSpPr/>
              <p:nvPr/>
            </p:nvCxnSpPr>
            <p:spPr>
              <a:xfrm>
                <a:off x="3651967" y="1867246"/>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89" name="直線接點 88">
                <a:extLst>
                  <a:ext uri="{FF2B5EF4-FFF2-40B4-BE49-F238E27FC236}">
                    <a16:creationId xmlns:a16="http://schemas.microsoft.com/office/drawing/2014/main" id="{D14E7CA4-5D48-4CC0-9341-2B60E49513BB}"/>
                  </a:ext>
                </a:extLst>
              </p:cNvPr>
              <p:cNvCxnSpPr/>
              <p:nvPr/>
            </p:nvCxnSpPr>
            <p:spPr>
              <a:xfrm>
                <a:off x="3651967" y="2388246"/>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90" name="直線接點 89">
                <a:extLst>
                  <a:ext uri="{FF2B5EF4-FFF2-40B4-BE49-F238E27FC236}">
                    <a16:creationId xmlns:a16="http://schemas.microsoft.com/office/drawing/2014/main" id="{3C0D39E6-A365-4918-9E49-36E97420E61F}"/>
                  </a:ext>
                </a:extLst>
              </p:cNvPr>
              <p:cNvCxnSpPr>
                <a:cxnSpLocks/>
              </p:cNvCxnSpPr>
              <p:nvPr/>
            </p:nvCxnSpPr>
            <p:spPr>
              <a:xfrm>
                <a:off x="5197454" y="625015"/>
                <a:ext cx="0" cy="4317236"/>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cxnSp>
            <p:nvCxnSpPr>
              <p:cNvPr id="91" name="直線接點 90">
                <a:extLst>
                  <a:ext uri="{FF2B5EF4-FFF2-40B4-BE49-F238E27FC236}">
                    <a16:creationId xmlns:a16="http://schemas.microsoft.com/office/drawing/2014/main" id="{B415E68B-3192-4263-83AC-75768BF97CBB}"/>
                  </a:ext>
                </a:extLst>
              </p:cNvPr>
              <p:cNvCxnSpPr>
                <a:cxnSpLocks/>
              </p:cNvCxnSpPr>
              <p:nvPr/>
            </p:nvCxnSpPr>
            <p:spPr>
              <a:xfrm>
                <a:off x="6464184" y="640494"/>
                <a:ext cx="20371" cy="4264436"/>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cxnSp>
            <p:nvCxnSpPr>
              <p:cNvPr id="92" name="直線接點 91">
                <a:extLst>
                  <a:ext uri="{FF2B5EF4-FFF2-40B4-BE49-F238E27FC236}">
                    <a16:creationId xmlns:a16="http://schemas.microsoft.com/office/drawing/2014/main" id="{9F142605-431C-4DE1-890D-1B850F7429EA}"/>
                  </a:ext>
                </a:extLst>
              </p:cNvPr>
              <p:cNvCxnSpPr/>
              <p:nvPr/>
            </p:nvCxnSpPr>
            <p:spPr>
              <a:xfrm>
                <a:off x="3695258" y="2756484"/>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sp>
            <p:nvSpPr>
              <p:cNvPr id="66" name="文字方塊 65">
                <a:extLst>
                  <a:ext uri="{FF2B5EF4-FFF2-40B4-BE49-F238E27FC236}">
                    <a16:creationId xmlns:a16="http://schemas.microsoft.com/office/drawing/2014/main" id="{38F6E5DF-3AE5-4CEF-AF98-C5F6B2D45715}"/>
                  </a:ext>
                </a:extLst>
              </p:cNvPr>
              <p:cNvSpPr txBox="1"/>
              <p:nvPr/>
            </p:nvSpPr>
            <p:spPr>
              <a:xfrm>
                <a:off x="4212794" y="1497289"/>
                <a:ext cx="315482" cy="369332"/>
              </a:xfrm>
              <a:prstGeom prst="rect">
                <a:avLst/>
              </a:prstGeom>
              <a:noFill/>
            </p:spPr>
            <p:txBody>
              <a:bodyPr wrap="square" rtlCol="0">
                <a:spAutoFit/>
              </a:bodyPr>
              <a:lstStyle/>
              <a:p>
                <a:pPr algn="ctr"/>
                <a:r>
                  <a:rPr lang="en-US" altLang="zh-TW" dirty="0"/>
                  <a:t>A</a:t>
                </a:r>
                <a:endParaRPr lang="zh-TW" altLang="en-US" dirty="0"/>
              </a:p>
            </p:txBody>
          </p:sp>
          <p:sp>
            <p:nvSpPr>
              <p:cNvPr id="78" name="文字方塊 77">
                <a:extLst>
                  <a:ext uri="{FF2B5EF4-FFF2-40B4-BE49-F238E27FC236}">
                    <a16:creationId xmlns:a16="http://schemas.microsoft.com/office/drawing/2014/main" id="{1EE47557-169F-4A70-8100-FC024B7ECD0E}"/>
                  </a:ext>
                </a:extLst>
              </p:cNvPr>
              <p:cNvSpPr txBox="1"/>
              <p:nvPr/>
            </p:nvSpPr>
            <p:spPr>
              <a:xfrm>
                <a:off x="3998075" y="2402678"/>
                <a:ext cx="763047" cy="369332"/>
              </a:xfrm>
              <a:prstGeom prst="rect">
                <a:avLst/>
              </a:prstGeom>
              <a:noFill/>
            </p:spPr>
            <p:txBody>
              <a:bodyPr wrap="square" rtlCol="0">
                <a:spAutoFit/>
              </a:bodyPr>
              <a:lstStyle/>
              <a:p>
                <a:pPr algn="ctr"/>
                <a:r>
                  <a:rPr lang="en-US" altLang="zh-TW" dirty="0"/>
                  <a:t>A</a:t>
                </a:r>
                <a:endParaRPr lang="zh-TW" altLang="en-US" dirty="0"/>
              </a:p>
            </p:txBody>
          </p:sp>
        </p:grpSp>
        <p:grpSp>
          <p:nvGrpSpPr>
            <p:cNvPr id="38" name="群組 37">
              <a:extLst>
                <a:ext uri="{FF2B5EF4-FFF2-40B4-BE49-F238E27FC236}">
                  <a16:creationId xmlns:a16="http://schemas.microsoft.com/office/drawing/2014/main" id="{528CA30C-C796-40DA-8A4F-8208814D57D8}"/>
                </a:ext>
              </a:extLst>
            </p:cNvPr>
            <p:cNvGrpSpPr/>
            <p:nvPr/>
          </p:nvGrpSpPr>
          <p:grpSpPr>
            <a:xfrm>
              <a:off x="393686" y="5058561"/>
              <a:ext cx="8175756" cy="841339"/>
              <a:chOff x="62633" y="5112002"/>
              <a:chExt cx="7279627" cy="812081"/>
            </a:xfrm>
          </p:grpSpPr>
          <p:grpSp>
            <p:nvGrpSpPr>
              <p:cNvPr id="40" name="群組 39">
                <a:extLst>
                  <a:ext uri="{FF2B5EF4-FFF2-40B4-BE49-F238E27FC236}">
                    <a16:creationId xmlns:a16="http://schemas.microsoft.com/office/drawing/2014/main" id="{E993A15A-B8E1-47E7-ADAA-C0E16BFF671D}"/>
                  </a:ext>
                </a:extLst>
              </p:cNvPr>
              <p:cNvGrpSpPr/>
              <p:nvPr/>
            </p:nvGrpSpPr>
            <p:grpSpPr>
              <a:xfrm>
                <a:off x="62633" y="5112002"/>
                <a:ext cx="7279627" cy="787639"/>
                <a:chOff x="-27099" y="3778014"/>
                <a:chExt cx="7279627" cy="787639"/>
              </a:xfrm>
            </p:grpSpPr>
            <p:sp>
              <p:nvSpPr>
                <p:cNvPr id="44" name="圓角矩形 211">
                  <a:extLst>
                    <a:ext uri="{FF2B5EF4-FFF2-40B4-BE49-F238E27FC236}">
                      <a16:creationId xmlns:a16="http://schemas.microsoft.com/office/drawing/2014/main" id="{AAEC00D0-CB88-423A-BC06-1EEBC38EB611}"/>
                    </a:ext>
                  </a:extLst>
                </p:cNvPr>
                <p:cNvSpPr/>
                <p:nvPr/>
              </p:nvSpPr>
              <p:spPr>
                <a:xfrm>
                  <a:off x="-27099" y="4071037"/>
                  <a:ext cx="1193099" cy="399147"/>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運用</a:t>
                  </a:r>
                  <a:r>
                    <a:rPr lang="zh-TW" altLang="en-US" sz="1200" b="1" dirty="0">
                      <a:solidFill>
                        <a:srgbClr val="0000FF"/>
                      </a:solidFill>
                      <a:latin typeface="微軟正黑體" panose="020B0604030504040204" pitchFamily="34" charset="-120"/>
                      <a:ea typeface="微軟正黑體" panose="020B0604030504040204" pitchFamily="34" charset="-120"/>
                    </a:rPr>
                    <a:t>其他單位</a:t>
                  </a:r>
                </a:p>
              </p:txBody>
            </p:sp>
            <p:cxnSp>
              <p:nvCxnSpPr>
                <p:cNvPr id="45" name="肘形接點 212">
                  <a:extLst>
                    <a:ext uri="{FF2B5EF4-FFF2-40B4-BE49-F238E27FC236}">
                      <a16:creationId xmlns:a16="http://schemas.microsoft.com/office/drawing/2014/main" id="{28CD6BA2-F105-4CA8-A966-B3DA5AA6ECD4}"/>
                    </a:ext>
                  </a:extLst>
                </p:cNvPr>
                <p:cNvCxnSpPr/>
                <p:nvPr/>
              </p:nvCxnSpPr>
              <p:spPr>
                <a:xfrm flipV="1">
                  <a:off x="1579015" y="4046297"/>
                  <a:ext cx="1376816" cy="225900"/>
                </a:xfrm>
                <a:prstGeom prst="bentConnector3">
                  <a:avLst>
                    <a:gd name="adj1" fmla="val 48130"/>
                  </a:avLst>
                </a:prstGeom>
              </p:spPr>
              <p:style>
                <a:lnRef idx="1">
                  <a:schemeClr val="accent1"/>
                </a:lnRef>
                <a:fillRef idx="0">
                  <a:schemeClr val="accent1"/>
                </a:fillRef>
                <a:effectRef idx="0">
                  <a:schemeClr val="accent1"/>
                </a:effectRef>
                <a:fontRef idx="minor">
                  <a:schemeClr val="tx1"/>
                </a:fontRef>
              </p:style>
            </p:cxnSp>
            <p:cxnSp>
              <p:nvCxnSpPr>
                <p:cNvPr id="46" name="肘形接點 213">
                  <a:extLst>
                    <a:ext uri="{FF2B5EF4-FFF2-40B4-BE49-F238E27FC236}">
                      <a16:creationId xmlns:a16="http://schemas.microsoft.com/office/drawing/2014/main" id="{2239DE4E-2A89-4487-80A2-0EA28EE577D3}"/>
                    </a:ext>
                  </a:extLst>
                </p:cNvPr>
                <p:cNvCxnSpPr>
                  <a:stCxn id="44" idx="3"/>
                  <a:endCxn id="48" idx="1"/>
                </p:cNvCxnSpPr>
                <p:nvPr/>
              </p:nvCxnSpPr>
              <p:spPr>
                <a:xfrm>
                  <a:off x="1166000" y="4270610"/>
                  <a:ext cx="1798272" cy="117898"/>
                </a:xfrm>
                <a:prstGeom prst="bentConnector3">
                  <a:avLst>
                    <a:gd name="adj1" fmla="val 60003"/>
                  </a:avLst>
                </a:prstGeom>
              </p:spPr>
              <p:style>
                <a:lnRef idx="1">
                  <a:schemeClr val="accent1"/>
                </a:lnRef>
                <a:fillRef idx="0">
                  <a:schemeClr val="accent1"/>
                </a:fillRef>
                <a:effectRef idx="0">
                  <a:schemeClr val="accent1"/>
                </a:effectRef>
                <a:fontRef idx="minor">
                  <a:schemeClr val="tx1"/>
                </a:fontRef>
              </p:style>
            </p:cxnSp>
            <p:sp>
              <p:nvSpPr>
                <p:cNvPr id="47" name="圓角矩形 214">
                  <a:extLst>
                    <a:ext uri="{FF2B5EF4-FFF2-40B4-BE49-F238E27FC236}">
                      <a16:creationId xmlns:a16="http://schemas.microsoft.com/office/drawing/2014/main" id="{9D622442-7361-4E2C-8F11-68E1C136D652}"/>
                    </a:ext>
                  </a:extLst>
                </p:cNvPr>
                <p:cNvSpPr/>
                <p:nvPr/>
              </p:nvSpPr>
              <p:spPr>
                <a:xfrm>
                  <a:off x="2955830" y="3874278"/>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無授權</a:t>
                  </a:r>
                </a:p>
              </p:txBody>
            </p:sp>
            <p:sp>
              <p:nvSpPr>
                <p:cNvPr id="48" name="圓角矩形 215">
                  <a:extLst>
                    <a:ext uri="{FF2B5EF4-FFF2-40B4-BE49-F238E27FC236}">
                      <a16:creationId xmlns:a16="http://schemas.microsoft.com/office/drawing/2014/main" id="{A0F8D694-ADE6-4C8F-8057-163D7DF8CFB0}"/>
                    </a:ext>
                  </a:extLst>
                </p:cNvPr>
                <p:cNvSpPr/>
                <p:nvPr/>
              </p:nvSpPr>
              <p:spPr>
                <a:xfrm>
                  <a:off x="2964272" y="4248684"/>
                  <a:ext cx="746274" cy="27964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已授權</a:t>
                  </a:r>
                </a:p>
              </p:txBody>
            </p:sp>
            <p:sp>
              <p:nvSpPr>
                <p:cNvPr id="49" name="文字方塊 48">
                  <a:extLst>
                    <a:ext uri="{FF2B5EF4-FFF2-40B4-BE49-F238E27FC236}">
                      <a16:creationId xmlns:a16="http://schemas.microsoft.com/office/drawing/2014/main" id="{A0AA6B2F-86CB-4956-B2A8-68FBF80A730E}"/>
                    </a:ext>
                  </a:extLst>
                </p:cNvPr>
                <p:cNvSpPr txBox="1"/>
                <p:nvPr/>
              </p:nvSpPr>
              <p:spPr>
                <a:xfrm>
                  <a:off x="5341423" y="3778014"/>
                  <a:ext cx="852780" cy="369332"/>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D</a:t>
                  </a:r>
                </a:p>
              </p:txBody>
            </p:sp>
            <p:sp>
              <p:nvSpPr>
                <p:cNvPr id="50" name="文字方塊 49">
                  <a:extLst>
                    <a:ext uri="{FF2B5EF4-FFF2-40B4-BE49-F238E27FC236}">
                      <a16:creationId xmlns:a16="http://schemas.microsoft.com/office/drawing/2014/main" id="{00CAC959-BDCF-459D-B771-90D2A19BF11B}"/>
                    </a:ext>
                  </a:extLst>
                </p:cNvPr>
                <p:cNvSpPr txBox="1"/>
                <p:nvPr/>
              </p:nvSpPr>
              <p:spPr>
                <a:xfrm>
                  <a:off x="6460440" y="3901279"/>
                  <a:ext cx="792088" cy="369332"/>
                </a:xfrm>
                <a:prstGeom prst="rect">
                  <a:avLst/>
                </a:prstGeom>
                <a:noFill/>
              </p:spPr>
              <p:txBody>
                <a:bodyPr wrap="square" rtlCol="0">
                  <a:spAutoFit/>
                </a:bodyPr>
                <a:lstStyle/>
                <a:p>
                  <a:endParaRPr lang="zh-TW" altLang="en-US" dirty="0">
                    <a:latin typeface="微軟正黑體" panose="020B0604030504040204" pitchFamily="34" charset="-120"/>
                    <a:ea typeface="微軟正黑體" panose="020B0604030504040204" pitchFamily="34" charset="-120"/>
                  </a:endParaRPr>
                </a:p>
              </p:txBody>
            </p:sp>
            <p:sp>
              <p:nvSpPr>
                <p:cNvPr id="51" name="文字方塊 50">
                  <a:extLst>
                    <a:ext uri="{FF2B5EF4-FFF2-40B4-BE49-F238E27FC236}">
                      <a16:creationId xmlns:a16="http://schemas.microsoft.com/office/drawing/2014/main" id="{0ED475C4-CC4F-4BEE-807A-D37AE876C463}"/>
                    </a:ext>
                  </a:extLst>
                </p:cNvPr>
                <p:cNvSpPr txBox="1"/>
                <p:nvPr/>
              </p:nvSpPr>
              <p:spPr>
                <a:xfrm>
                  <a:off x="6567534" y="4170224"/>
                  <a:ext cx="432048"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5</a:t>
                  </a:r>
                  <a:endParaRPr lang="zh-TW" altLang="en-US" dirty="0">
                    <a:latin typeface="微軟正黑體" panose="020B0604030504040204" pitchFamily="34" charset="-120"/>
                    <a:ea typeface="微軟正黑體" panose="020B0604030504040204" pitchFamily="34" charset="-120"/>
                  </a:endParaRPr>
                </a:p>
              </p:txBody>
            </p:sp>
            <p:cxnSp>
              <p:nvCxnSpPr>
                <p:cNvPr id="52" name="直線接點 51">
                  <a:extLst>
                    <a:ext uri="{FF2B5EF4-FFF2-40B4-BE49-F238E27FC236}">
                      <a16:creationId xmlns:a16="http://schemas.microsoft.com/office/drawing/2014/main" id="{645F8787-34D7-4C7F-91D7-9EB166DEF1CD}"/>
                    </a:ext>
                  </a:extLst>
                </p:cNvPr>
                <p:cNvCxnSpPr/>
                <p:nvPr/>
              </p:nvCxnSpPr>
              <p:spPr>
                <a:xfrm>
                  <a:off x="3670054" y="4143064"/>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53" name="直線接點 52">
                  <a:extLst>
                    <a:ext uri="{FF2B5EF4-FFF2-40B4-BE49-F238E27FC236}">
                      <a16:creationId xmlns:a16="http://schemas.microsoft.com/office/drawing/2014/main" id="{DF357AD2-3387-4117-8041-51DC77A91AAA}"/>
                    </a:ext>
                  </a:extLst>
                </p:cNvPr>
                <p:cNvCxnSpPr/>
                <p:nvPr/>
              </p:nvCxnSpPr>
              <p:spPr>
                <a:xfrm>
                  <a:off x="3654673" y="4565653"/>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grpSp>
          <p:sp>
            <p:nvSpPr>
              <p:cNvPr id="41" name="文字方塊 40">
                <a:extLst>
                  <a:ext uri="{FF2B5EF4-FFF2-40B4-BE49-F238E27FC236}">
                    <a16:creationId xmlns:a16="http://schemas.microsoft.com/office/drawing/2014/main" id="{4B73F9A5-1A34-4E50-9716-674D955D483E}"/>
                  </a:ext>
                </a:extLst>
              </p:cNvPr>
              <p:cNvSpPr txBox="1"/>
              <p:nvPr/>
            </p:nvSpPr>
            <p:spPr>
              <a:xfrm>
                <a:off x="6666341" y="5140250"/>
                <a:ext cx="293735"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B01F4B63-187B-403C-A53C-802747BA7DB9}"/>
                  </a:ext>
                </a:extLst>
              </p:cNvPr>
              <p:cNvSpPr txBox="1"/>
              <p:nvPr/>
            </p:nvSpPr>
            <p:spPr>
              <a:xfrm>
                <a:off x="5367909" y="5554403"/>
                <a:ext cx="1209009" cy="355558"/>
              </a:xfrm>
              <a:prstGeom prst="rect">
                <a:avLst/>
              </a:prstGeom>
              <a:noFill/>
            </p:spPr>
            <p:txBody>
              <a:bodyPr wrap="square" rtlCol="0">
                <a:spAutoFit/>
              </a:bodyPr>
              <a:lstStyle/>
              <a:p>
                <a:r>
                  <a:rPr lang="en-US" altLang="zh-TW" dirty="0">
                    <a:latin typeface="Microsoft JhengHei" panose="020B0604030504040204" pitchFamily="34" charset="-120"/>
                    <a:ea typeface="Microsoft JhengHei" panose="020B0604030504040204" pitchFamily="34" charset="-120"/>
                  </a:rPr>
                  <a:t>C</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D</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E </a:t>
                </a:r>
                <a:endParaRPr lang="zh-TW" altLang="en-US" dirty="0">
                  <a:latin typeface="Microsoft JhengHei" panose="020B0604030504040204" pitchFamily="34" charset="-120"/>
                  <a:ea typeface="Microsoft JhengHei" panose="020B0604030504040204" pitchFamily="34" charset="-120"/>
                </a:endParaRPr>
              </a:p>
            </p:txBody>
          </p:sp>
          <p:sp>
            <p:nvSpPr>
              <p:cNvPr id="42" name="文字方塊 41">
                <a:extLst>
                  <a:ext uri="{FF2B5EF4-FFF2-40B4-BE49-F238E27FC236}">
                    <a16:creationId xmlns:a16="http://schemas.microsoft.com/office/drawing/2014/main" id="{BEE06943-167C-4EA8-A5FD-4490CC71510C}"/>
                  </a:ext>
                </a:extLst>
              </p:cNvPr>
              <p:cNvSpPr txBox="1"/>
              <p:nvPr/>
            </p:nvSpPr>
            <p:spPr>
              <a:xfrm>
                <a:off x="4155174" y="5567595"/>
                <a:ext cx="801966" cy="356488"/>
              </a:xfrm>
              <a:prstGeom prst="rect">
                <a:avLst/>
              </a:prstGeom>
              <a:noFill/>
            </p:spPr>
            <p:txBody>
              <a:bodyPr wrap="square" rtlCol="0">
                <a:spAutoFit/>
              </a:bodyPr>
              <a:lstStyle/>
              <a:p>
                <a:r>
                  <a:rPr lang="en-US" altLang="zh-TW" dirty="0">
                    <a:latin typeface="Microsoft JhengHei" panose="020B0604030504040204" pitchFamily="34" charset="-120"/>
                    <a:ea typeface="Microsoft JhengHei" panose="020B0604030504040204" pitchFamily="34" charset="-120"/>
                  </a:rPr>
                  <a:t>A</a:t>
                </a:r>
                <a:r>
                  <a:rPr lang="zh-TW" altLang="en-US" dirty="0">
                    <a:latin typeface="Microsoft JhengHei" panose="020B0604030504040204" pitchFamily="34" charset="-120"/>
                    <a:ea typeface="Microsoft JhengHei" panose="020B0604030504040204" pitchFamily="34" charset="-120"/>
                  </a:rPr>
                  <a:t> 、</a:t>
                </a:r>
                <a:r>
                  <a:rPr lang="en-US" altLang="zh-TW" dirty="0">
                    <a:latin typeface="Microsoft JhengHei" panose="020B0604030504040204" pitchFamily="34" charset="-120"/>
                    <a:ea typeface="Microsoft JhengHei" panose="020B0604030504040204" pitchFamily="34" charset="-120"/>
                  </a:rPr>
                  <a:t>C</a:t>
                </a:r>
                <a:endParaRPr lang="zh-TW" altLang="en-US" dirty="0">
                  <a:latin typeface="Microsoft JhengHei" panose="020B0604030504040204" pitchFamily="34" charset="-120"/>
                  <a:ea typeface="Microsoft JhengHei" panose="020B0604030504040204" pitchFamily="34" charset="-120"/>
                </a:endParaRPr>
              </a:p>
            </p:txBody>
          </p:sp>
        </p:grpSp>
        <p:sp>
          <p:nvSpPr>
            <p:cNvPr id="39" name="文字方塊 38">
              <a:extLst>
                <a:ext uri="{FF2B5EF4-FFF2-40B4-BE49-F238E27FC236}">
                  <a16:creationId xmlns:a16="http://schemas.microsoft.com/office/drawing/2014/main" id="{E0FD5580-6528-4B91-9EDC-289EDA84C286}"/>
                </a:ext>
              </a:extLst>
            </p:cNvPr>
            <p:cNvSpPr txBox="1"/>
            <p:nvPr/>
          </p:nvSpPr>
          <p:spPr>
            <a:xfrm>
              <a:off x="32706" y="5847539"/>
              <a:ext cx="2579098" cy="271035"/>
            </a:xfrm>
            <a:prstGeom prst="rect">
              <a:avLst/>
            </a:prstGeom>
            <a:noFill/>
          </p:spPr>
          <p:txBody>
            <a:bodyPr wrap="square" rtlCol="0">
              <a:spAutoFit/>
            </a:bodyPr>
            <a:lstStyle/>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含研究法人、他校、私人機構</a:t>
              </a:r>
              <a:r>
                <a:rPr lang="en-US" altLang="zh-TW" sz="1100" dirty="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F4694FA3-F748-45CB-B34F-E1BA66C2B969}"/>
                </a:ext>
              </a:extLst>
            </p:cNvPr>
            <p:cNvGrpSpPr/>
            <p:nvPr/>
          </p:nvGrpSpPr>
          <p:grpSpPr>
            <a:xfrm>
              <a:off x="-89540" y="3613941"/>
              <a:ext cx="8625011" cy="1627560"/>
              <a:chOff x="-203460" y="3230068"/>
              <a:chExt cx="7679641" cy="1570960"/>
            </a:xfrm>
          </p:grpSpPr>
          <p:cxnSp>
            <p:nvCxnSpPr>
              <p:cNvPr id="14" name="肘形接點 158">
                <a:extLst>
                  <a:ext uri="{FF2B5EF4-FFF2-40B4-BE49-F238E27FC236}">
                    <a16:creationId xmlns:a16="http://schemas.microsoft.com/office/drawing/2014/main" id="{053F867F-E4E7-4B7F-9667-E2323E051481}"/>
                  </a:ext>
                </a:extLst>
              </p:cNvPr>
              <p:cNvCxnSpPr>
                <a:endCxn id="17" idx="1"/>
              </p:cNvCxnSpPr>
              <p:nvPr/>
            </p:nvCxnSpPr>
            <p:spPr>
              <a:xfrm rot="5400000" flipH="1" flipV="1">
                <a:off x="1278653" y="3501329"/>
                <a:ext cx="496999" cy="2341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 name="肘形接點 159">
                <a:extLst>
                  <a:ext uri="{FF2B5EF4-FFF2-40B4-BE49-F238E27FC236}">
                    <a16:creationId xmlns:a16="http://schemas.microsoft.com/office/drawing/2014/main" id="{06B54367-5358-4A2F-9CC5-26E7E66F4237}"/>
                  </a:ext>
                </a:extLst>
              </p:cNvPr>
              <p:cNvCxnSpPr>
                <a:cxnSpLocks/>
                <a:endCxn id="18" idx="1"/>
              </p:cNvCxnSpPr>
              <p:nvPr/>
            </p:nvCxnSpPr>
            <p:spPr>
              <a:xfrm rot="16200000" flipH="1">
                <a:off x="1019737" y="3900515"/>
                <a:ext cx="1065445" cy="2847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肘形接點 160">
                <a:extLst>
                  <a:ext uri="{FF2B5EF4-FFF2-40B4-BE49-F238E27FC236}">
                    <a16:creationId xmlns:a16="http://schemas.microsoft.com/office/drawing/2014/main" id="{4C5CC5B9-1EB1-46AC-8F4F-4B6EA0011100}"/>
                  </a:ext>
                </a:extLst>
              </p:cNvPr>
              <p:cNvCxnSpPr>
                <a:cxnSpLocks/>
                <a:stCxn id="19" idx="3"/>
              </p:cNvCxnSpPr>
              <p:nvPr/>
            </p:nvCxnSpPr>
            <p:spPr>
              <a:xfrm>
                <a:off x="1191205" y="3870425"/>
                <a:ext cx="528680" cy="149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 name="圓角矩形 202">
                <a:extLst>
                  <a:ext uri="{FF2B5EF4-FFF2-40B4-BE49-F238E27FC236}">
                    <a16:creationId xmlns:a16="http://schemas.microsoft.com/office/drawing/2014/main" id="{1C1AB711-01D0-42F3-BCA6-6BBBAB18B12B}"/>
                  </a:ext>
                </a:extLst>
              </p:cNvPr>
              <p:cNvSpPr/>
              <p:nvPr/>
            </p:nvSpPr>
            <p:spPr>
              <a:xfrm>
                <a:off x="1644215" y="3230068"/>
                <a:ext cx="1080120" cy="279648"/>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計畫主持人</a:t>
                </a:r>
              </a:p>
            </p:txBody>
          </p:sp>
          <p:sp>
            <p:nvSpPr>
              <p:cNvPr id="18" name="圓角矩形 199">
                <a:extLst>
                  <a:ext uri="{FF2B5EF4-FFF2-40B4-BE49-F238E27FC236}">
                    <a16:creationId xmlns:a16="http://schemas.microsoft.com/office/drawing/2014/main" id="{79022587-23B5-4BBB-93F8-FE2C10A140F0}"/>
                  </a:ext>
                </a:extLst>
              </p:cNvPr>
              <p:cNvSpPr/>
              <p:nvPr/>
            </p:nvSpPr>
            <p:spPr>
              <a:xfrm>
                <a:off x="1694832" y="4350192"/>
                <a:ext cx="1080120" cy="450836"/>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非執行機構之團隊成員</a:t>
                </a:r>
              </a:p>
            </p:txBody>
          </p:sp>
          <p:sp>
            <p:nvSpPr>
              <p:cNvPr id="19" name="圓角矩形 179">
                <a:extLst>
                  <a:ext uri="{FF2B5EF4-FFF2-40B4-BE49-F238E27FC236}">
                    <a16:creationId xmlns:a16="http://schemas.microsoft.com/office/drawing/2014/main" id="{AE53E8FC-D7D4-47C4-9180-738422363939}"/>
                  </a:ext>
                </a:extLst>
              </p:cNvPr>
              <p:cNvSpPr/>
              <p:nvPr/>
            </p:nvSpPr>
            <p:spPr>
              <a:xfrm>
                <a:off x="22361" y="3618396"/>
                <a:ext cx="1168844" cy="504056"/>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與其他單位</a:t>
                </a:r>
                <a:r>
                  <a:rPr lang="zh-TW" altLang="en-US" sz="1200" b="1" dirty="0">
                    <a:solidFill>
                      <a:srgbClr val="0000FF"/>
                    </a:solidFill>
                    <a:latin typeface="微軟正黑體" panose="020B0604030504040204" pitchFamily="34" charset="-120"/>
                    <a:ea typeface="微軟正黑體" panose="020B0604030504040204" pitchFamily="34" charset="-120"/>
                  </a:rPr>
                  <a:t>共有</a:t>
                </a:r>
              </a:p>
            </p:txBody>
          </p:sp>
          <p:cxnSp>
            <p:nvCxnSpPr>
              <p:cNvPr id="20" name="肘形接點 180">
                <a:extLst>
                  <a:ext uri="{FF2B5EF4-FFF2-40B4-BE49-F238E27FC236}">
                    <a16:creationId xmlns:a16="http://schemas.microsoft.com/office/drawing/2014/main" id="{C6AE58BF-B0C5-484B-B611-282C4C6887B3}"/>
                  </a:ext>
                </a:extLst>
              </p:cNvPr>
              <p:cNvCxnSpPr/>
              <p:nvPr/>
            </p:nvCxnSpPr>
            <p:spPr>
              <a:xfrm flipV="1">
                <a:off x="2976415" y="3695703"/>
                <a:ext cx="231970" cy="168287"/>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867C6929-F419-42F9-98C8-5089290F254F}"/>
                  </a:ext>
                </a:extLst>
              </p:cNvPr>
              <p:cNvGrpSpPr/>
              <p:nvPr/>
            </p:nvGrpSpPr>
            <p:grpSpPr>
              <a:xfrm>
                <a:off x="1644215" y="3571489"/>
                <a:ext cx="5831966" cy="794912"/>
                <a:chOff x="1517472" y="914066"/>
                <a:chExt cx="5831966" cy="794912"/>
              </a:xfrm>
            </p:grpSpPr>
            <p:grpSp>
              <p:nvGrpSpPr>
                <p:cNvPr id="28" name="群組 27">
                  <a:extLst>
                    <a:ext uri="{FF2B5EF4-FFF2-40B4-BE49-F238E27FC236}">
                      <a16:creationId xmlns:a16="http://schemas.microsoft.com/office/drawing/2014/main" id="{BE10901F-B8B9-4C2B-A1B5-7FC5A81AB423}"/>
                    </a:ext>
                  </a:extLst>
                </p:cNvPr>
                <p:cNvGrpSpPr/>
                <p:nvPr/>
              </p:nvGrpSpPr>
              <p:grpSpPr>
                <a:xfrm>
                  <a:off x="1517472" y="924689"/>
                  <a:ext cx="2325325" cy="660563"/>
                  <a:chOff x="1517472" y="924689"/>
                  <a:chExt cx="2325325" cy="660563"/>
                </a:xfrm>
              </p:grpSpPr>
              <p:sp>
                <p:nvSpPr>
                  <p:cNvPr id="35" name="圓角矩形 196">
                    <a:extLst>
                      <a:ext uri="{FF2B5EF4-FFF2-40B4-BE49-F238E27FC236}">
                        <a16:creationId xmlns:a16="http://schemas.microsoft.com/office/drawing/2014/main" id="{081E8A5D-1830-4620-BC26-5A3751668532}"/>
                      </a:ext>
                    </a:extLst>
                  </p:cNvPr>
                  <p:cNvSpPr/>
                  <p:nvPr/>
                </p:nvSpPr>
                <p:spPr>
                  <a:xfrm>
                    <a:off x="1517472" y="989079"/>
                    <a:ext cx="1080120" cy="450836"/>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執行機構之</a:t>
                    </a:r>
                    <a:endParaRPr lang="en-US" altLang="zh-TW" sz="1200" dirty="0">
                      <a:latin typeface="微軟正黑體" panose="020B0604030504040204" pitchFamily="34" charset="-120"/>
                      <a:ea typeface="微軟正黑體" panose="020B0604030504040204" pitchFamily="34" charset="-120"/>
                    </a:endParaRPr>
                  </a:p>
                  <a:p>
                    <a:pPr algn="ctr"/>
                    <a:r>
                      <a:rPr lang="zh-TW" altLang="en-US" sz="1200" dirty="0">
                        <a:latin typeface="微軟正黑體" panose="020B0604030504040204" pitchFamily="34" charset="-120"/>
                        <a:ea typeface="微軟正黑體" panose="020B0604030504040204" pitchFamily="34" charset="-120"/>
                      </a:rPr>
                      <a:t>團隊成員</a:t>
                    </a:r>
                  </a:p>
                </p:txBody>
              </p:sp>
              <p:sp>
                <p:nvSpPr>
                  <p:cNvPr id="36" name="圓角矩形 197">
                    <a:extLst>
                      <a:ext uri="{FF2B5EF4-FFF2-40B4-BE49-F238E27FC236}">
                        <a16:creationId xmlns:a16="http://schemas.microsoft.com/office/drawing/2014/main" id="{F4A848FB-48B9-4953-9207-B6DA1C26EED2}"/>
                      </a:ext>
                    </a:extLst>
                  </p:cNvPr>
                  <p:cNvSpPr/>
                  <p:nvPr/>
                </p:nvSpPr>
                <p:spPr>
                  <a:xfrm>
                    <a:off x="3096523" y="924689"/>
                    <a:ext cx="746274" cy="279648"/>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無授權</a:t>
                    </a:r>
                  </a:p>
                </p:txBody>
              </p:sp>
              <p:sp>
                <p:nvSpPr>
                  <p:cNvPr id="37" name="圓角矩形 198">
                    <a:extLst>
                      <a:ext uri="{FF2B5EF4-FFF2-40B4-BE49-F238E27FC236}">
                        <a16:creationId xmlns:a16="http://schemas.microsoft.com/office/drawing/2014/main" id="{2AE7BD26-8D38-499A-8767-658BB67B052D}"/>
                      </a:ext>
                    </a:extLst>
                  </p:cNvPr>
                  <p:cNvSpPr/>
                  <p:nvPr/>
                </p:nvSpPr>
                <p:spPr>
                  <a:xfrm>
                    <a:off x="3096523" y="1305604"/>
                    <a:ext cx="746274" cy="279648"/>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微軟正黑體" panose="020B0604030504040204" pitchFamily="34" charset="-120"/>
                        <a:ea typeface="微軟正黑體" panose="020B0604030504040204" pitchFamily="34" charset="-120"/>
                      </a:rPr>
                      <a:t>已授權</a:t>
                    </a:r>
                  </a:p>
                </p:txBody>
              </p:sp>
            </p:grpSp>
            <p:cxnSp>
              <p:nvCxnSpPr>
                <p:cNvPr id="29" name="直線接點 28">
                  <a:extLst>
                    <a:ext uri="{FF2B5EF4-FFF2-40B4-BE49-F238E27FC236}">
                      <a16:creationId xmlns:a16="http://schemas.microsoft.com/office/drawing/2014/main" id="{AEC3635E-E315-44C6-850C-7BAC01E5FBCF}"/>
                    </a:ext>
                  </a:extLst>
                </p:cNvPr>
                <p:cNvCxnSpPr/>
                <p:nvPr/>
              </p:nvCxnSpPr>
              <p:spPr>
                <a:xfrm>
                  <a:off x="3766964" y="1267896"/>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cxnSp>
              <p:nvCxnSpPr>
                <p:cNvPr id="30" name="直線接點 29">
                  <a:extLst>
                    <a:ext uri="{FF2B5EF4-FFF2-40B4-BE49-F238E27FC236}">
                      <a16:creationId xmlns:a16="http://schemas.microsoft.com/office/drawing/2014/main" id="{07332032-DFC1-475E-B7AA-6C18BE8E67F8}"/>
                    </a:ext>
                  </a:extLst>
                </p:cNvPr>
                <p:cNvCxnSpPr/>
                <p:nvPr/>
              </p:nvCxnSpPr>
              <p:spPr>
                <a:xfrm>
                  <a:off x="3766964" y="1685771"/>
                  <a:ext cx="3582474" cy="0"/>
                </a:xfrm>
                <a:prstGeom prst="line">
                  <a:avLst/>
                </a:prstGeom>
                <a:ln w="28575">
                  <a:prstDash val="dashDot"/>
                </a:ln>
              </p:spPr>
              <p:style>
                <a:lnRef idx="2">
                  <a:schemeClr val="accent1"/>
                </a:lnRef>
                <a:fillRef idx="0">
                  <a:schemeClr val="accent1"/>
                </a:fillRef>
                <a:effectRef idx="1">
                  <a:schemeClr val="accent1"/>
                </a:effectRef>
                <a:fontRef idx="minor">
                  <a:schemeClr val="tx1"/>
                </a:fontRef>
              </p:style>
            </p:cxnSp>
            <p:sp>
              <p:nvSpPr>
                <p:cNvPr id="32" name="矩形 31">
                  <a:extLst>
                    <a:ext uri="{FF2B5EF4-FFF2-40B4-BE49-F238E27FC236}">
                      <a16:creationId xmlns:a16="http://schemas.microsoft.com/office/drawing/2014/main" id="{D26FFCF9-EA6A-4E1F-8565-7B1196060E2D}"/>
                    </a:ext>
                  </a:extLst>
                </p:cNvPr>
                <p:cNvSpPr/>
                <p:nvPr/>
              </p:nvSpPr>
              <p:spPr>
                <a:xfrm>
                  <a:off x="5736984" y="928626"/>
                  <a:ext cx="320002" cy="356488"/>
                </a:xfrm>
                <a:prstGeom prst="rect">
                  <a:avLst/>
                </a:prstGeom>
              </p:spPr>
              <p:txBody>
                <a:bodyPr wrap="none">
                  <a:spAutoFit/>
                </a:bodyPr>
                <a:lstStyle/>
                <a:p>
                  <a:pPr algn="ctr"/>
                  <a:r>
                    <a:rPr lang="en-US" altLang="zh-TW" dirty="0">
                      <a:latin typeface="Microsoft JhengHei" panose="020B0604030504040204" pitchFamily="34" charset="-120"/>
                      <a:ea typeface="Microsoft JhengHei" panose="020B0604030504040204" pitchFamily="34" charset="-120"/>
                    </a:rPr>
                    <a:t>D</a:t>
                  </a:r>
                </a:p>
              </p:txBody>
            </p:sp>
            <p:sp>
              <p:nvSpPr>
                <p:cNvPr id="33" name="文字方塊 32">
                  <a:extLst>
                    <a:ext uri="{FF2B5EF4-FFF2-40B4-BE49-F238E27FC236}">
                      <a16:creationId xmlns:a16="http://schemas.microsoft.com/office/drawing/2014/main" id="{B910D9B4-033B-4DDB-AB18-6902721B1AA8}"/>
                    </a:ext>
                  </a:extLst>
                </p:cNvPr>
                <p:cNvSpPr txBox="1"/>
                <p:nvPr/>
              </p:nvSpPr>
              <p:spPr>
                <a:xfrm>
                  <a:off x="5272286" y="1335374"/>
                  <a:ext cx="1194078" cy="355558"/>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D</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E </a:t>
                  </a:r>
                  <a:endParaRPr lang="zh-TW" altLang="en-US" dirty="0">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D4A7A049-9ED8-41B2-BC86-B29B5F3542C6}"/>
                    </a:ext>
                  </a:extLst>
                </p:cNvPr>
                <p:cNvSpPr txBox="1"/>
                <p:nvPr/>
              </p:nvSpPr>
              <p:spPr>
                <a:xfrm>
                  <a:off x="6678326" y="1275649"/>
                  <a:ext cx="432048"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4</a:t>
                  </a:r>
                  <a:endParaRPr lang="zh-TW" altLang="en-US" dirty="0">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2F40E042-C85E-42E7-AA59-0886E69F5A4A}"/>
                    </a:ext>
                  </a:extLst>
                </p:cNvPr>
                <p:cNvSpPr/>
                <p:nvPr/>
              </p:nvSpPr>
              <p:spPr>
                <a:xfrm>
                  <a:off x="4121040" y="914066"/>
                  <a:ext cx="745032" cy="356488"/>
                </a:xfrm>
                <a:prstGeom prst="rect">
                  <a:avLst/>
                </a:prstGeom>
              </p:spPr>
              <p:txBody>
                <a:bodyPr wrap="square">
                  <a:spAutoFit/>
                </a:bodyPr>
                <a:lstStyle/>
                <a:p>
                  <a:r>
                    <a:rPr lang="en-US" altLang="zh-TW" dirty="0">
                      <a:latin typeface="Microsoft JhengHei" panose="020B0604030504040204" pitchFamily="34" charset="-120"/>
                      <a:ea typeface="Microsoft JhengHei" panose="020B0604030504040204" pitchFamily="34" charset="-120"/>
                    </a:rPr>
                    <a:t>B</a:t>
                  </a:r>
                  <a:r>
                    <a:rPr lang="zh-TW" altLang="en-US" dirty="0">
                      <a:latin typeface="Microsoft JhengHei" panose="020B0604030504040204" pitchFamily="34" charset="-120"/>
                      <a:ea typeface="Microsoft JhengHei" panose="020B0604030504040204" pitchFamily="34" charset="-120"/>
                    </a:rPr>
                    <a:t> 、</a:t>
                  </a:r>
                  <a:r>
                    <a:rPr lang="en-US" altLang="zh-TW" dirty="0">
                      <a:latin typeface="Microsoft JhengHei" panose="020B0604030504040204" pitchFamily="34" charset="-120"/>
                      <a:ea typeface="Microsoft JhengHei" panose="020B0604030504040204" pitchFamily="34" charset="-120"/>
                    </a:rPr>
                    <a:t>C</a:t>
                  </a:r>
                </a:p>
              </p:txBody>
            </p:sp>
            <p:sp>
              <p:nvSpPr>
                <p:cNvPr id="27" name="文字方塊 26">
                  <a:extLst>
                    <a:ext uri="{FF2B5EF4-FFF2-40B4-BE49-F238E27FC236}">
                      <a16:creationId xmlns:a16="http://schemas.microsoft.com/office/drawing/2014/main" id="{9D7C1BB2-596D-496D-908B-829A37E7B4EA}"/>
                    </a:ext>
                  </a:extLst>
                </p:cNvPr>
                <p:cNvSpPr txBox="1"/>
                <p:nvPr/>
              </p:nvSpPr>
              <p:spPr>
                <a:xfrm>
                  <a:off x="4003221" y="1352490"/>
                  <a:ext cx="1062520" cy="356488"/>
                </a:xfrm>
                <a:prstGeom prst="rect">
                  <a:avLst/>
                </a:prstGeom>
                <a:noFill/>
              </p:spPr>
              <p:txBody>
                <a:bodyPr wrap="square" rtlCol="0">
                  <a:spAutoFit/>
                </a:bodyPr>
                <a:lstStyle/>
                <a:p>
                  <a:r>
                    <a:rPr lang="en-US" altLang="zh-TW" dirty="0">
                      <a:latin typeface="Microsoft JhengHei" panose="020B0604030504040204" pitchFamily="34" charset="-120"/>
                      <a:ea typeface="Microsoft JhengHei" panose="020B0604030504040204" pitchFamily="34" charset="-120"/>
                    </a:rPr>
                    <a:t>A</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B</a:t>
                  </a:r>
                  <a:r>
                    <a:rPr lang="zh-TW" altLang="en-US" dirty="0">
                      <a:latin typeface="Microsoft JhengHei" panose="020B0604030504040204" pitchFamily="34" charset="-120"/>
                      <a:ea typeface="Microsoft JhengHei" panose="020B0604030504040204" pitchFamily="34" charset="-120"/>
                    </a:rPr>
                    <a:t> 、</a:t>
                  </a:r>
                  <a:r>
                    <a:rPr lang="en-US" altLang="zh-TW" dirty="0">
                      <a:latin typeface="Microsoft JhengHei" panose="020B0604030504040204" pitchFamily="34" charset="-120"/>
                      <a:ea typeface="Microsoft JhengHei" panose="020B0604030504040204" pitchFamily="34" charset="-120"/>
                    </a:rPr>
                    <a:t>C</a:t>
                  </a:r>
                  <a:endParaRPr lang="zh-TW" altLang="en-US" dirty="0">
                    <a:latin typeface="Microsoft JhengHei" panose="020B0604030504040204" pitchFamily="34" charset="-120"/>
                    <a:ea typeface="Microsoft JhengHei" panose="020B0604030504040204" pitchFamily="34" charset="-120"/>
                  </a:endParaRPr>
                </a:p>
              </p:txBody>
            </p:sp>
          </p:grpSp>
          <p:cxnSp>
            <p:nvCxnSpPr>
              <p:cNvPr id="22" name="肘形接點 182">
                <a:extLst>
                  <a:ext uri="{FF2B5EF4-FFF2-40B4-BE49-F238E27FC236}">
                    <a16:creationId xmlns:a16="http://schemas.microsoft.com/office/drawing/2014/main" id="{C531D76E-1BC4-493B-B5CC-407A97681087}"/>
                  </a:ext>
                </a:extLst>
              </p:cNvPr>
              <p:cNvCxnSpPr>
                <a:stCxn id="35" idx="3"/>
              </p:cNvCxnSpPr>
              <p:nvPr/>
            </p:nvCxnSpPr>
            <p:spPr>
              <a:xfrm>
                <a:off x="2724335" y="3871920"/>
                <a:ext cx="484050" cy="204698"/>
              </a:xfrm>
              <a:prstGeom prst="bentConnector3">
                <a:avLst>
                  <a:gd name="adj1" fmla="val 75276"/>
                </a:avLst>
              </a:prstGeom>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673D1464-8B77-4AA4-98E3-9F2A7E8444BC}"/>
                  </a:ext>
                </a:extLst>
              </p:cNvPr>
              <p:cNvSpPr txBox="1"/>
              <p:nvPr/>
            </p:nvSpPr>
            <p:spPr>
              <a:xfrm>
                <a:off x="6800262" y="3558645"/>
                <a:ext cx="293735"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11F341CC-0FBC-4D65-B1F9-4653BEA04A8D}"/>
                  </a:ext>
                </a:extLst>
              </p:cNvPr>
              <p:cNvSpPr txBox="1"/>
              <p:nvPr/>
            </p:nvSpPr>
            <p:spPr>
              <a:xfrm>
                <a:off x="-203460" y="4248031"/>
                <a:ext cx="1936367" cy="261610"/>
              </a:xfrm>
              <a:prstGeom prst="rect">
                <a:avLst/>
              </a:prstGeom>
              <a:noFill/>
            </p:spPr>
            <p:txBody>
              <a:bodyPr wrap="square" rtlCol="0">
                <a:spAutoFit/>
              </a:bodyPr>
              <a:lstStyle/>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含研究法人、他校、私人機構</a:t>
                </a:r>
                <a:r>
                  <a:rPr lang="en-US" altLang="zh-TW" sz="1100" dirty="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cxnSp>
            <p:nvCxnSpPr>
              <p:cNvPr id="25" name="肘形接點 276">
                <a:extLst>
                  <a:ext uri="{FF2B5EF4-FFF2-40B4-BE49-F238E27FC236}">
                    <a16:creationId xmlns:a16="http://schemas.microsoft.com/office/drawing/2014/main" id="{7E5320BD-FEAE-4B44-B10C-D58E09ACC2D3}"/>
                  </a:ext>
                </a:extLst>
              </p:cNvPr>
              <p:cNvCxnSpPr>
                <a:stCxn id="18" idx="3"/>
                <a:endCxn id="35" idx="3"/>
              </p:cNvCxnSpPr>
              <p:nvPr/>
            </p:nvCxnSpPr>
            <p:spPr>
              <a:xfrm flipH="1" flipV="1">
                <a:off x="2724334" y="3871921"/>
                <a:ext cx="50618" cy="703690"/>
              </a:xfrm>
              <a:prstGeom prst="bentConnector3">
                <a:avLst>
                  <a:gd name="adj1" fmla="val -177679"/>
                </a:avLst>
              </a:prstGeom>
            </p:spPr>
            <p:style>
              <a:lnRef idx="1">
                <a:schemeClr val="accent1"/>
              </a:lnRef>
              <a:fillRef idx="0">
                <a:schemeClr val="accent1"/>
              </a:fillRef>
              <a:effectRef idx="0">
                <a:schemeClr val="accent1"/>
              </a:effectRef>
              <a:fontRef idx="minor">
                <a:schemeClr val="tx1"/>
              </a:fontRef>
            </p:style>
          </p:cxnSp>
          <p:cxnSp>
            <p:nvCxnSpPr>
              <p:cNvPr id="26" name="肘形接點 279">
                <a:extLst>
                  <a:ext uri="{FF2B5EF4-FFF2-40B4-BE49-F238E27FC236}">
                    <a16:creationId xmlns:a16="http://schemas.microsoft.com/office/drawing/2014/main" id="{653B5F8D-3EC8-406C-BE48-DCD90D89335E}"/>
                  </a:ext>
                </a:extLst>
              </p:cNvPr>
              <p:cNvCxnSpPr>
                <a:endCxn id="35" idx="3"/>
              </p:cNvCxnSpPr>
              <p:nvPr/>
            </p:nvCxnSpPr>
            <p:spPr>
              <a:xfrm rot="16200000" flipH="1">
                <a:off x="2464306" y="3611891"/>
                <a:ext cx="501656" cy="18402"/>
              </a:xfrm>
              <a:prstGeom prst="bentConnector4">
                <a:avLst>
                  <a:gd name="adj1" fmla="val 5711"/>
                  <a:gd name="adj2" fmla="val 852353"/>
                </a:avLst>
              </a:prstGeom>
            </p:spPr>
            <p:style>
              <a:lnRef idx="1">
                <a:schemeClr val="accent1"/>
              </a:lnRef>
              <a:fillRef idx="0">
                <a:schemeClr val="accent1"/>
              </a:fillRef>
              <a:effectRef idx="0">
                <a:schemeClr val="accent1"/>
              </a:effectRef>
              <a:fontRef idx="minor">
                <a:schemeClr val="tx1"/>
              </a:fontRef>
            </p:style>
          </p:cxnSp>
        </p:grpSp>
        <p:sp>
          <p:nvSpPr>
            <p:cNvPr id="13" name="文字方塊 12">
              <a:extLst>
                <a:ext uri="{FF2B5EF4-FFF2-40B4-BE49-F238E27FC236}">
                  <a16:creationId xmlns:a16="http://schemas.microsoft.com/office/drawing/2014/main" id="{BEA38F1F-7C4D-483B-990D-FD4818180C7D}"/>
                </a:ext>
              </a:extLst>
            </p:cNvPr>
            <p:cNvSpPr txBox="1"/>
            <p:nvPr/>
          </p:nvSpPr>
          <p:spPr>
            <a:xfrm>
              <a:off x="6623729" y="1908595"/>
              <a:ext cx="559050" cy="368368"/>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D</a:t>
              </a:r>
              <a:endParaRPr lang="zh-TW" altLang="en-US" dirty="0">
                <a:latin typeface="Microsoft JhengHei" panose="020B0604030504040204" pitchFamily="34" charset="-120"/>
                <a:ea typeface="Microsoft JhengHei" panose="020B0604030504040204" pitchFamily="34" charset="-120"/>
              </a:endParaRPr>
            </a:p>
          </p:txBody>
        </p:sp>
        <p:sp>
          <p:nvSpPr>
            <p:cNvPr id="3" name="文字方塊 2">
              <a:extLst>
                <a:ext uri="{FF2B5EF4-FFF2-40B4-BE49-F238E27FC236}">
                  <a16:creationId xmlns:a16="http://schemas.microsoft.com/office/drawing/2014/main" id="{FA6D532B-5F59-1262-17A9-054A32CFB718}"/>
                </a:ext>
              </a:extLst>
            </p:cNvPr>
            <p:cNvSpPr txBox="1"/>
            <p:nvPr/>
          </p:nvSpPr>
          <p:spPr>
            <a:xfrm>
              <a:off x="4922304" y="5037431"/>
              <a:ext cx="900689" cy="369332"/>
            </a:xfrm>
            <a:prstGeom prst="rect">
              <a:avLst/>
            </a:prstGeom>
            <a:noFill/>
          </p:spPr>
          <p:txBody>
            <a:bodyPr wrap="square" rtlCol="0">
              <a:spAutoFit/>
            </a:bodyPr>
            <a:lstStyle/>
            <a:p>
              <a:pPr algn="ctr"/>
              <a:r>
                <a:rPr lang="en-US" altLang="zh-TW" dirty="0">
                  <a:latin typeface="Microsoft JhengHei" panose="020B0604030504040204" pitchFamily="34" charset="-120"/>
                  <a:ea typeface="Microsoft JhengHei" panose="020B0604030504040204" pitchFamily="34" charset="-120"/>
                </a:rPr>
                <a:t>C</a:t>
              </a:r>
              <a:endParaRPr lang="zh-TW" altLang="en-US" dirty="0">
                <a:latin typeface="Microsoft JhengHei" panose="020B0604030504040204" pitchFamily="34" charset="-120"/>
                <a:ea typeface="Microsoft JhengHei" panose="020B0604030504040204" pitchFamily="34" charset="-12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2000" y="1012651"/>
            <a:ext cx="11125200" cy="5594033"/>
          </a:xfrm>
        </p:spPr>
        <p:txBody>
          <a:bodyPr>
            <a:noAutofit/>
          </a:bodyPr>
          <a:lstStyle/>
          <a:p>
            <a:pPr>
              <a:lnSpc>
                <a:spcPct val="120000"/>
              </a:lnSpc>
              <a:buFont typeface="Wingdings" panose="05000000000000000000" pitchFamily="2" charset="2"/>
              <a:buChar char="Ø"/>
            </a:pPr>
            <a:r>
              <a:rPr lang="zh-TW" altLang="en-US" sz="2000" dirty="0">
                <a:latin typeface="微軟正黑體" panose="020B0604030504040204" pitchFamily="34" charset="-120"/>
              </a:rPr>
              <a:t>國科會承辦人：</a:t>
            </a:r>
            <a:endParaRPr lang="en-US" altLang="zh-TW" sz="2000" dirty="0">
              <a:latin typeface="微軟正黑體" panose="020B0604030504040204" pitchFamily="34" charset="-120"/>
            </a:endParaRPr>
          </a:p>
          <a:p>
            <a:pPr>
              <a:lnSpc>
                <a:spcPct val="120000"/>
              </a:lnSpc>
            </a:pPr>
            <a:r>
              <a:rPr lang="en-US" altLang="zh-TW" sz="2000" dirty="0">
                <a:latin typeface="微軟正黑體" panose="020B0604030504040204" pitchFamily="34" charset="-120"/>
              </a:rPr>
              <a:t> </a:t>
            </a:r>
            <a:r>
              <a:rPr lang="zh-TW" altLang="en-US" sz="2000" dirty="0" smtClean="0"/>
              <a:t>潘宏明</a:t>
            </a:r>
            <a:r>
              <a:rPr lang="zh-TW" altLang="zh-TW" sz="2000" dirty="0" smtClean="0">
                <a:latin typeface="微軟正黑體" panose="020B0604030504040204" pitchFamily="34" charset="-120"/>
              </a:rPr>
              <a:t>科員</a:t>
            </a:r>
            <a:r>
              <a:rPr lang="en-US" altLang="zh-TW" sz="2000" dirty="0">
                <a:latin typeface="微軟正黑體" panose="020B0604030504040204" pitchFamily="34" charset="-120"/>
              </a:rPr>
              <a:t>	TEL</a:t>
            </a:r>
            <a:r>
              <a:rPr lang="zh-TW" altLang="en-US" sz="2000" dirty="0">
                <a:latin typeface="微軟正黑體" panose="020B0604030504040204" pitchFamily="34" charset="-120"/>
              </a:rPr>
              <a:t>：</a:t>
            </a:r>
            <a:r>
              <a:rPr lang="en-US" altLang="zh-TW" sz="2000" dirty="0" smtClean="0">
                <a:latin typeface="微軟正黑體" panose="020B0604030504040204" pitchFamily="34" charset="-120"/>
              </a:rPr>
              <a:t>02-2737-7571</a:t>
            </a:r>
            <a:r>
              <a:rPr lang="zh-TW" altLang="en-US" sz="2000" dirty="0" smtClean="0">
                <a:latin typeface="微軟正黑體" panose="020B0604030504040204" pitchFamily="34" charset="-120"/>
              </a:rPr>
              <a:t>   </a:t>
            </a:r>
            <a:r>
              <a:rPr lang="en-US" altLang="zh-TW" sz="2000" dirty="0" smtClean="0">
                <a:latin typeface="微軟正黑體" panose="020B0604030504040204" pitchFamily="34" charset="-120"/>
              </a:rPr>
              <a:t>        </a:t>
            </a:r>
            <a:r>
              <a:rPr lang="en-US" altLang="zh-TW" sz="2000" dirty="0">
                <a:latin typeface="微軟正黑體" panose="020B0604030504040204" pitchFamily="34" charset="-120"/>
              </a:rPr>
              <a:t>	E-mail </a:t>
            </a:r>
            <a:r>
              <a:rPr lang="zh-TW" altLang="en-US" sz="2000" dirty="0">
                <a:latin typeface="微軟正黑體" panose="020B0604030504040204" pitchFamily="34" charset="-120"/>
              </a:rPr>
              <a:t>： </a:t>
            </a:r>
            <a:r>
              <a:rPr lang="en-US" altLang="zh-TW" sz="2000" dirty="0" smtClean="0">
                <a:solidFill>
                  <a:srgbClr val="0563C1"/>
                </a:solidFill>
              </a:rPr>
              <a:t>albertpan0516@nstc.gov.tw</a:t>
            </a:r>
            <a:endParaRPr lang="en-US" altLang="zh-TW" sz="2000" dirty="0"/>
          </a:p>
          <a:p>
            <a:pPr>
              <a:lnSpc>
                <a:spcPct val="120000"/>
              </a:lnSpc>
              <a:buFont typeface="Wingdings" panose="05000000000000000000" pitchFamily="2" charset="2"/>
              <a:buChar char="Ø"/>
            </a:pPr>
            <a:endParaRPr lang="en-US" altLang="zh-TW" sz="2000" dirty="0">
              <a:latin typeface="微軟正黑體" panose="020B0604030504040204" pitchFamily="34" charset="-120"/>
            </a:endParaRPr>
          </a:p>
          <a:p>
            <a:pPr>
              <a:lnSpc>
                <a:spcPct val="120000"/>
              </a:lnSpc>
              <a:buFont typeface="Wingdings" panose="05000000000000000000" pitchFamily="2" charset="2"/>
              <a:buChar char="Ø"/>
            </a:pPr>
            <a:r>
              <a:rPr lang="zh-TW" altLang="en-US" sz="2000" dirty="0">
                <a:latin typeface="微軟正黑體" panose="020B0604030504040204" pitchFamily="34" charset="-120"/>
              </a:rPr>
              <a:t>計畫辦公室窗口</a:t>
            </a:r>
            <a:r>
              <a:rPr lang="en-US" altLang="zh-TW" sz="2000" dirty="0">
                <a:latin typeface="微軟正黑體" panose="020B0604030504040204" pitchFamily="34" charset="-120"/>
              </a:rPr>
              <a:t>(</a:t>
            </a:r>
            <a:r>
              <a:rPr lang="zh-TW" altLang="en-US" sz="2000" dirty="0">
                <a:latin typeface="微軟正黑體" panose="020B0604030504040204" pitchFamily="34" charset="-120"/>
              </a:rPr>
              <a:t>徵案作業程序</a:t>
            </a:r>
            <a:r>
              <a:rPr lang="en-US" altLang="zh-TW" sz="2000" dirty="0">
                <a:latin typeface="微軟正黑體" panose="020B0604030504040204" pitchFamily="34" charset="-120"/>
              </a:rPr>
              <a:t>)</a:t>
            </a:r>
          </a:p>
          <a:p>
            <a:pPr marL="342900" lvl="2" indent="-342900">
              <a:lnSpc>
                <a:spcPct val="120000"/>
              </a:lnSpc>
              <a:spcBef>
                <a:spcPts val="750"/>
              </a:spcBef>
            </a:pPr>
            <a:r>
              <a:rPr lang="zh-TW" altLang="en-US" dirty="0" smtClean="0">
                <a:latin typeface="微軟正黑體" panose="020B0604030504040204" pitchFamily="34" charset="-120"/>
              </a:rPr>
              <a:t>李育賢</a:t>
            </a:r>
            <a:r>
              <a:rPr lang="zh-TW" altLang="zh-TW" dirty="0" smtClean="0">
                <a:latin typeface="微軟正黑體" panose="020B0604030504040204" pitchFamily="34" charset="-120"/>
              </a:rPr>
              <a:t> </a:t>
            </a:r>
            <a:r>
              <a:rPr lang="zh-TW" altLang="en-US" dirty="0">
                <a:latin typeface="微軟正黑體" panose="020B0604030504040204" pitchFamily="34" charset="-120"/>
              </a:rPr>
              <a:t>先生 </a:t>
            </a:r>
            <a:r>
              <a:rPr lang="en-US" altLang="zh-TW" dirty="0">
                <a:latin typeface="微軟正黑體" panose="020B0604030504040204" pitchFamily="34" charset="-120"/>
              </a:rPr>
              <a:t>	TEL</a:t>
            </a:r>
            <a:r>
              <a:rPr lang="zh-TW" altLang="en-US" dirty="0">
                <a:latin typeface="微軟正黑體" panose="020B0604030504040204" pitchFamily="34" charset="-120"/>
              </a:rPr>
              <a:t>：</a:t>
            </a:r>
            <a:r>
              <a:rPr lang="en-US" altLang="zh-TW" dirty="0">
                <a:latin typeface="微軟正黑體" panose="020B0604030504040204" pitchFamily="34" charset="-120"/>
              </a:rPr>
              <a:t>02-2737-8129</a:t>
            </a:r>
            <a:r>
              <a:rPr lang="zh-TW" altLang="en-US" dirty="0">
                <a:latin typeface="微軟正黑體" panose="020B0604030504040204" pitchFamily="34" charset="-120"/>
              </a:rPr>
              <a:t> </a:t>
            </a:r>
            <a:r>
              <a:rPr lang="en-US" altLang="zh-TW" dirty="0">
                <a:latin typeface="微軟正黑體" panose="020B0604030504040204" pitchFamily="34" charset="-120"/>
              </a:rPr>
              <a:t>	               E-mail</a:t>
            </a:r>
            <a:r>
              <a:rPr lang="zh-TW" altLang="en-US" sz="2000" dirty="0">
                <a:latin typeface="微軟正黑體" panose="020B0604030504040204" pitchFamily="34" charset="-120"/>
              </a:rPr>
              <a:t> ：</a:t>
            </a:r>
            <a:r>
              <a:rPr lang="en-US" altLang="zh-TW" dirty="0">
                <a:latin typeface="微軟正黑體" panose="020B0604030504040204" pitchFamily="34" charset="-120"/>
              </a:rPr>
              <a:t> </a:t>
            </a:r>
            <a:r>
              <a:rPr lang="en-US" altLang="zh-TW" dirty="0">
                <a:latin typeface="微軟正黑體" panose="020B0604030504040204" pitchFamily="34" charset="-120"/>
                <a:hlinkClick r:id="rId2"/>
              </a:rPr>
              <a:t>sci-incubation@stpi.narl.org.tw</a:t>
            </a:r>
            <a:endParaRPr lang="en-US" altLang="zh-TW" dirty="0">
              <a:latin typeface="微軟正黑體" panose="020B0604030504040204" pitchFamily="34" charset="-120"/>
            </a:endParaRPr>
          </a:p>
          <a:p>
            <a:pPr marL="342900" lvl="2" indent="-342900">
              <a:lnSpc>
                <a:spcPct val="120000"/>
              </a:lnSpc>
              <a:spcBef>
                <a:spcPts val="750"/>
              </a:spcBef>
            </a:pPr>
            <a:endParaRPr lang="en-US" altLang="zh-TW" dirty="0">
              <a:latin typeface="微軟正黑體" panose="020B0604030504040204" pitchFamily="34" charset="-120"/>
            </a:endParaRPr>
          </a:p>
          <a:p>
            <a:pPr marL="0" indent="0">
              <a:lnSpc>
                <a:spcPct val="120000"/>
              </a:lnSpc>
              <a:buNone/>
            </a:pPr>
            <a:endParaRPr lang="en-US" altLang="zh-TW" sz="2000" dirty="0">
              <a:latin typeface="微軟正黑體" panose="020B0604030504040204" pitchFamily="34" charset="-120"/>
            </a:endParaRPr>
          </a:p>
        </p:txBody>
      </p:sp>
      <p:sp>
        <p:nvSpPr>
          <p:cNvPr id="7" name="投影片編號版面配置區 4">
            <a:extLst>
              <a:ext uri="{FF2B5EF4-FFF2-40B4-BE49-F238E27FC236}">
                <a16:creationId xmlns:a16="http://schemas.microsoft.com/office/drawing/2014/main" id="{751C4DE6-011C-4619-8389-AE67792D5D4C}"/>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32</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6" name="標題 18">
            <a:extLst>
              <a:ext uri="{FF2B5EF4-FFF2-40B4-BE49-F238E27FC236}">
                <a16:creationId xmlns:a16="http://schemas.microsoft.com/office/drawing/2014/main" id="{A8EE9992-457D-BF28-2F64-B70420EF939D}"/>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計畫聯絡窗口資訊</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775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投影片編號版面配置區 3">
            <a:extLst>
              <a:ext uri="{FF2B5EF4-FFF2-40B4-BE49-F238E27FC236}">
                <a16:creationId xmlns:a16="http://schemas.microsoft.com/office/drawing/2014/main" id="{9E379DDE-5308-489A-B96F-0D715C76D564}"/>
              </a:ext>
            </a:extLst>
          </p:cNvPr>
          <p:cNvSpPr>
            <a:spLocks noGrp="1"/>
          </p:cNvSpPr>
          <p:nvPr>
            <p:ph type="sldNum" sz="quarter" idx="12"/>
          </p:nvPr>
        </p:nvSpPr>
        <p:spPr>
          <a:xfrm>
            <a:off x="9448800" y="609832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1C71E-5892-4842-AE3C-CABC329F22D5}" type="slidenum">
              <a:rPr kumimoji="0" lang="zh-TW" altLang="en-US" sz="1200" b="0" i="0" u="none" strike="noStrike" kern="120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5" name="object 3"/>
          <p:cNvSpPr/>
          <p:nvPr/>
        </p:nvSpPr>
        <p:spPr>
          <a:xfrm>
            <a:off x="2606801" y="2170938"/>
            <a:ext cx="1363980" cy="1015365"/>
          </a:xfrm>
          <a:custGeom>
            <a:avLst/>
            <a:gdLst/>
            <a:ahLst/>
            <a:cxnLst/>
            <a:rect l="l" t="t" r="r" b="b"/>
            <a:pathLst>
              <a:path w="1363979" h="1015364">
                <a:moveTo>
                  <a:pt x="682878" y="0"/>
                </a:moveTo>
                <a:lnTo>
                  <a:pt x="681101" y="0"/>
                </a:lnTo>
                <a:lnTo>
                  <a:pt x="0" y="1014984"/>
                </a:lnTo>
                <a:lnTo>
                  <a:pt x="1363980" y="1014984"/>
                </a:lnTo>
                <a:lnTo>
                  <a:pt x="682878" y="0"/>
                </a:lnTo>
                <a:close/>
              </a:path>
            </a:pathLst>
          </a:custGeom>
          <a:solidFill>
            <a:srgbClr val="4AACC5"/>
          </a:solidFill>
        </p:spPr>
        <p:txBody>
          <a:bodyPr wrap="square" lIns="0" tIns="0" rIns="0" bIns="0" rtlCol="0"/>
          <a:lstStyle/>
          <a:p>
            <a:endParaRPr/>
          </a:p>
        </p:txBody>
      </p:sp>
      <p:sp>
        <p:nvSpPr>
          <p:cNvPr id="16" name="object 4"/>
          <p:cNvSpPr/>
          <p:nvPr/>
        </p:nvSpPr>
        <p:spPr>
          <a:xfrm>
            <a:off x="2606801" y="2170938"/>
            <a:ext cx="1363980" cy="1015365"/>
          </a:xfrm>
          <a:custGeom>
            <a:avLst/>
            <a:gdLst/>
            <a:ahLst/>
            <a:cxnLst/>
            <a:rect l="l" t="t" r="r" b="b"/>
            <a:pathLst>
              <a:path w="1363979" h="1015364">
                <a:moveTo>
                  <a:pt x="0" y="1014984"/>
                </a:moveTo>
                <a:lnTo>
                  <a:pt x="681101" y="0"/>
                </a:lnTo>
                <a:lnTo>
                  <a:pt x="682878" y="0"/>
                </a:lnTo>
                <a:lnTo>
                  <a:pt x="1363980" y="1014984"/>
                </a:lnTo>
                <a:lnTo>
                  <a:pt x="0" y="1014984"/>
                </a:lnTo>
                <a:close/>
              </a:path>
            </a:pathLst>
          </a:custGeom>
          <a:ln w="25907">
            <a:solidFill>
              <a:srgbClr val="FFFFFF"/>
            </a:solidFill>
          </a:ln>
        </p:spPr>
        <p:txBody>
          <a:bodyPr wrap="square" lIns="0" tIns="0" rIns="0" bIns="0" rtlCol="0"/>
          <a:lstStyle/>
          <a:p>
            <a:endParaRPr/>
          </a:p>
        </p:txBody>
      </p:sp>
      <p:sp>
        <p:nvSpPr>
          <p:cNvPr id="17" name="object 5"/>
          <p:cNvSpPr/>
          <p:nvPr/>
        </p:nvSpPr>
        <p:spPr>
          <a:xfrm>
            <a:off x="1925573" y="3185922"/>
            <a:ext cx="2726690" cy="1016635"/>
          </a:xfrm>
          <a:custGeom>
            <a:avLst/>
            <a:gdLst/>
            <a:ahLst/>
            <a:cxnLst/>
            <a:rect l="l" t="t" r="r" b="b"/>
            <a:pathLst>
              <a:path w="2726690" h="1016635">
                <a:moveTo>
                  <a:pt x="2044318" y="0"/>
                </a:moveTo>
                <a:lnTo>
                  <a:pt x="682117" y="0"/>
                </a:lnTo>
                <a:lnTo>
                  <a:pt x="0" y="1016507"/>
                </a:lnTo>
                <a:lnTo>
                  <a:pt x="2726436" y="1016507"/>
                </a:lnTo>
                <a:lnTo>
                  <a:pt x="2044318" y="0"/>
                </a:lnTo>
                <a:close/>
              </a:path>
            </a:pathLst>
          </a:custGeom>
          <a:solidFill>
            <a:srgbClr val="46D771"/>
          </a:solidFill>
        </p:spPr>
        <p:txBody>
          <a:bodyPr wrap="square" lIns="0" tIns="0" rIns="0" bIns="0" rtlCol="0"/>
          <a:lstStyle/>
          <a:p>
            <a:endParaRPr/>
          </a:p>
        </p:txBody>
      </p:sp>
      <p:sp>
        <p:nvSpPr>
          <p:cNvPr id="18" name="object 6"/>
          <p:cNvSpPr/>
          <p:nvPr/>
        </p:nvSpPr>
        <p:spPr>
          <a:xfrm>
            <a:off x="1925573" y="3185922"/>
            <a:ext cx="2726690" cy="1016635"/>
          </a:xfrm>
          <a:custGeom>
            <a:avLst/>
            <a:gdLst/>
            <a:ahLst/>
            <a:cxnLst/>
            <a:rect l="l" t="t" r="r" b="b"/>
            <a:pathLst>
              <a:path w="2726690" h="1016635">
                <a:moveTo>
                  <a:pt x="0" y="1016507"/>
                </a:moveTo>
                <a:lnTo>
                  <a:pt x="682117" y="0"/>
                </a:lnTo>
                <a:lnTo>
                  <a:pt x="2044318" y="0"/>
                </a:lnTo>
                <a:lnTo>
                  <a:pt x="2726436" y="1016507"/>
                </a:lnTo>
                <a:lnTo>
                  <a:pt x="0" y="1016507"/>
                </a:lnTo>
                <a:close/>
              </a:path>
            </a:pathLst>
          </a:custGeom>
          <a:ln w="25908">
            <a:solidFill>
              <a:srgbClr val="FFFFFF"/>
            </a:solidFill>
          </a:ln>
        </p:spPr>
        <p:txBody>
          <a:bodyPr wrap="square" lIns="0" tIns="0" rIns="0" bIns="0" rtlCol="0"/>
          <a:lstStyle/>
          <a:p>
            <a:endParaRPr/>
          </a:p>
        </p:txBody>
      </p:sp>
      <p:sp>
        <p:nvSpPr>
          <p:cNvPr id="19" name="object 7"/>
          <p:cNvSpPr/>
          <p:nvPr/>
        </p:nvSpPr>
        <p:spPr>
          <a:xfrm>
            <a:off x="1242822" y="4202429"/>
            <a:ext cx="4090670" cy="1016635"/>
          </a:xfrm>
          <a:custGeom>
            <a:avLst/>
            <a:gdLst/>
            <a:ahLst/>
            <a:cxnLst/>
            <a:rect l="l" t="t" r="r" b="b"/>
            <a:pathLst>
              <a:path w="4090670" h="1016635">
                <a:moveTo>
                  <a:pt x="3408299" y="0"/>
                </a:moveTo>
                <a:lnTo>
                  <a:pt x="682116" y="0"/>
                </a:lnTo>
                <a:lnTo>
                  <a:pt x="0" y="1016508"/>
                </a:lnTo>
                <a:lnTo>
                  <a:pt x="4090416" y="1016508"/>
                </a:lnTo>
                <a:lnTo>
                  <a:pt x="3408299" y="0"/>
                </a:lnTo>
                <a:close/>
              </a:path>
            </a:pathLst>
          </a:custGeom>
          <a:solidFill>
            <a:srgbClr val="ACE946"/>
          </a:solidFill>
        </p:spPr>
        <p:txBody>
          <a:bodyPr wrap="square" lIns="0" tIns="0" rIns="0" bIns="0" rtlCol="0"/>
          <a:lstStyle/>
          <a:p>
            <a:endParaRPr/>
          </a:p>
        </p:txBody>
      </p:sp>
      <p:sp>
        <p:nvSpPr>
          <p:cNvPr id="20" name="object 8"/>
          <p:cNvSpPr/>
          <p:nvPr/>
        </p:nvSpPr>
        <p:spPr>
          <a:xfrm>
            <a:off x="1242822" y="4202429"/>
            <a:ext cx="4090670" cy="1016635"/>
          </a:xfrm>
          <a:custGeom>
            <a:avLst/>
            <a:gdLst/>
            <a:ahLst/>
            <a:cxnLst/>
            <a:rect l="l" t="t" r="r" b="b"/>
            <a:pathLst>
              <a:path w="4090670" h="1016635">
                <a:moveTo>
                  <a:pt x="0" y="1016508"/>
                </a:moveTo>
                <a:lnTo>
                  <a:pt x="682116" y="0"/>
                </a:lnTo>
                <a:lnTo>
                  <a:pt x="3408299" y="0"/>
                </a:lnTo>
                <a:lnTo>
                  <a:pt x="4090416" y="1016508"/>
                </a:lnTo>
                <a:lnTo>
                  <a:pt x="0" y="1016508"/>
                </a:lnTo>
                <a:close/>
              </a:path>
            </a:pathLst>
          </a:custGeom>
          <a:ln w="25908">
            <a:solidFill>
              <a:srgbClr val="FFFFFF"/>
            </a:solidFill>
          </a:ln>
        </p:spPr>
        <p:txBody>
          <a:bodyPr wrap="square" lIns="0" tIns="0" rIns="0" bIns="0" rtlCol="0"/>
          <a:lstStyle/>
          <a:p>
            <a:endParaRPr/>
          </a:p>
        </p:txBody>
      </p:sp>
      <p:sp>
        <p:nvSpPr>
          <p:cNvPr id="21" name="object 9"/>
          <p:cNvSpPr/>
          <p:nvPr/>
        </p:nvSpPr>
        <p:spPr>
          <a:xfrm>
            <a:off x="561594" y="5218938"/>
            <a:ext cx="5454650" cy="1015365"/>
          </a:xfrm>
          <a:custGeom>
            <a:avLst/>
            <a:gdLst/>
            <a:ahLst/>
            <a:cxnLst/>
            <a:rect l="l" t="t" r="r" b="b"/>
            <a:pathLst>
              <a:path w="5454650" h="1015364">
                <a:moveTo>
                  <a:pt x="4773295" y="0"/>
                </a:moveTo>
                <a:lnTo>
                  <a:pt x="681050" y="0"/>
                </a:lnTo>
                <a:lnTo>
                  <a:pt x="0" y="1014984"/>
                </a:lnTo>
                <a:lnTo>
                  <a:pt x="5454396" y="1014984"/>
                </a:lnTo>
                <a:lnTo>
                  <a:pt x="4773295" y="0"/>
                </a:lnTo>
                <a:close/>
              </a:path>
            </a:pathLst>
          </a:custGeom>
          <a:solidFill>
            <a:srgbClr val="F79546"/>
          </a:solidFill>
        </p:spPr>
        <p:txBody>
          <a:bodyPr wrap="square" lIns="0" tIns="0" rIns="0" bIns="0" rtlCol="0"/>
          <a:lstStyle/>
          <a:p>
            <a:endParaRPr/>
          </a:p>
        </p:txBody>
      </p:sp>
      <p:sp>
        <p:nvSpPr>
          <p:cNvPr id="22" name="object 10"/>
          <p:cNvSpPr/>
          <p:nvPr/>
        </p:nvSpPr>
        <p:spPr>
          <a:xfrm>
            <a:off x="561594" y="5218938"/>
            <a:ext cx="5454650" cy="1015365"/>
          </a:xfrm>
          <a:custGeom>
            <a:avLst/>
            <a:gdLst/>
            <a:ahLst/>
            <a:cxnLst/>
            <a:rect l="l" t="t" r="r" b="b"/>
            <a:pathLst>
              <a:path w="5454650" h="1015364">
                <a:moveTo>
                  <a:pt x="0" y="1014984"/>
                </a:moveTo>
                <a:lnTo>
                  <a:pt x="681050" y="0"/>
                </a:lnTo>
                <a:lnTo>
                  <a:pt x="4773295" y="0"/>
                </a:lnTo>
                <a:lnTo>
                  <a:pt x="5454396" y="1014984"/>
                </a:lnTo>
                <a:lnTo>
                  <a:pt x="0" y="1014984"/>
                </a:lnTo>
                <a:close/>
              </a:path>
            </a:pathLst>
          </a:custGeom>
          <a:ln w="25908">
            <a:solidFill>
              <a:srgbClr val="FFFFFF"/>
            </a:solidFill>
          </a:ln>
        </p:spPr>
        <p:txBody>
          <a:bodyPr wrap="square" lIns="0" tIns="0" rIns="0" bIns="0" rtlCol="0"/>
          <a:lstStyle/>
          <a:p>
            <a:endParaRPr/>
          </a:p>
        </p:txBody>
      </p:sp>
      <p:sp>
        <p:nvSpPr>
          <p:cNvPr id="24" name="object 11"/>
          <p:cNvSpPr txBox="1"/>
          <p:nvPr/>
        </p:nvSpPr>
        <p:spPr>
          <a:xfrm>
            <a:off x="2374138" y="5343550"/>
            <a:ext cx="1841500" cy="756920"/>
          </a:xfrm>
          <a:prstGeom prst="rect">
            <a:avLst/>
          </a:prstGeom>
        </p:spPr>
        <p:txBody>
          <a:bodyPr vert="horz" wrap="square" lIns="0" tIns="12700" rIns="0" bIns="0" rtlCol="0">
            <a:spAutoFit/>
          </a:bodyPr>
          <a:lstStyle/>
          <a:p>
            <a:pPr marL="304800" marR="5080" indent="-304800">
              <a:lnSpc>
                <a:spcPct val="100000"/>
              </a:lnSpc>
              <a:spcBef>
                <a:spcPts val="100"/>
              </a:spcBef>
            </a:pPr>
            <a:r>
              <a:rPr sz="2400" b="1" dirty="0">
                <a:latin typeface="微軟正黑體"/>
                <a:cs typeface="微軟正黑體"/>
              </a:rPr>
              <a:t>各校探勘育成 潛力案源</a:t>
            </a:r>
            <a:endParaRPr sz="2400" dirty="0">
              <a:latin typeface="微軟正黑體"/>
              <a:cs typeface="微軟正黑體"/>
            </a:endParaRPr>
          </a:p>
        </p:txBody>
      </p:sp>
      <p:sp>
        <p:nvSpPr>
          <p:cNvPr id="25" name="object 12"/>
          <p:cNvSpPr txBox="1"/>
          <p:nvPr/>
        </p:nvSpPr>
        <p:spPr>
          <a:xfrm>
            <a:off x="2133092" y="4327397"/>
            <a:ext cx="2463800" cy="757555"/>
          </a:xfrm>
          <a:prstGeom prst="rect">
            <a:avLst/>
          </a:prstGeom>
        </p:spPr>
        <p:txBody>
          <a:bodyPr vert="horz" wrap="square" lIns="0" tIns="12700" rIns="0" bIns="0" rtlCol="0">
            <a:spAutoFit/>
          </a:bodyPr>
          <a:lstStyle/>
          <a:p>
            <a:pPr marR="5080" algn="ctr">
              <a:lnSpc>
                <a:spcPct val="100000"/>
              </a:lnSpc>
            </a:pPr>
            <a:r>
              <a:rPr sz="2400" b="1" dirty="0" err="1">
                <a:latin typeface="微軟正黑體"/>
                <a:cs typeface="微軟正黑體"/>
              </a:rPr>
              <a:t>選拔潛力個案</a:t>
            </a:r>
            <a:endParaRPr lang="en-US" altLang="zh-TW" sz="2400" b="1" dirty="0">
              <a:latin typeface="微軟正黑體"/>
              <a:cs typeface="微軟正黑體"/>
            </a:endParaRPr>
          </a:p>
          <a:p>
            <a:pPr marR="5080" algn="ctr">
              <a:lnSpc>
                <a:spcPct val="100000"/>
              </a:lnSpc>
            </a:pPr>
            <a:r>
              <a:rPr sz="2400" b="1" spc="-5" dirty="0" err="1">
                <a:latin typeface="微軟正黑體"/>
                <a:cs typeface="微軟正黑體"/>
              </a:rPr>
              <a:t>完成商業化原型</a:t>
            </a:r>
            <a:endParaRPr sz="2400" dirty="0">
              <a:latin typeface="微軟正黑體"/>
              <a:cs typeface="微軟正黑體"/>
            </a:endParaRPr>
          </a:p>
        </p:txBody>
      </p:sp>
      <p:sp>
        <p:nvSpPr>
          <p:cNvPr id="26" name="object 13"/>
          <p:cNvSpPr txBox="1"/>
          <p:nvPr/>
        </p:nvSpPr>
        <p:spPr>
          <a:xfrm>
            <a:off x="6469150" y="5524499"/>
            <a:ext cx="5518023" cy="320601"/>
          </a:xfrm>
          <a:prstGeom prst="rect">
            <a:avLst/>
          </a:prstGeom>
        </p:spPr>
        <p:txBody>
          <a:bodyPr vert="horz" wrap="square" lIns="0" tIns="12700" rIns="0" bIns="0" rtlCol="0">
            <a:spAutoFit/>
          </a:bodyPr>
          <a:lstStyle/>
          <a:p>
            <a:pPr>
              <a:lnSpc>
                <a:spcPct val="100000"/>
              </a:lnSpc>
              <a:spcBef>
                <a:spcPts val="100"/>
              </a:spcBef>
            </a:pPr>
            <a:r>
              <a:rPr sz="2000" dirty="0">
                <a:latin typeface="微軟正黑體" panose="020B0604030504040204" pitchFamily="34" charset="-120"/>
                <a:ea typeface="微軟正黑體" panose="020B0604030504040204" pitchFamily="34" charset="-120"/>
                <a:cs typeface="微軟正黑體"/>
              </a:rPr>
              <a:t>各</a:t>
            </a:r>
            <a:r>
              <a:rPr lang="zh-TW" altLang="en-US" sz="2000" dirty="0">
                <a:latin typeface="微軟正黑體" panose="020B0604030504040204" pitchFamily="34" charset="-120"/>
                <a:ea typeface="微軟正黑體" panose="020B0604030504040204" pitchFamily="34" charset="-120"/>
                <a:cs typeface="微軟正黑體"/>
              </a:rPr>
              <a:t>科產平台專</a:t>
            </a:r>
            <a:r>
              <a:rPr sz="2000" dirty="0" err="1">
                <a:latin typeface="微軟正黑體" panose="020B0604030504040204" pitchFamily="34" charset="-120"/>
                <a:ea typeface="微軟正黑體" panose="020B0604030504040204" pitchFamily="34" charset="-120"/>
                <a:cs typeface="微軟正黑體"/>
              </a:rPr>
              <a:t>責人力</a:t>
            </a:r>
            <a:r>
              <a:rPr lang="zh-TW" altLang="en-US" sz="2000" dirty="0">
                <a:latin typeface="微軟正黑體" panose="020B0604030504040204" pitchFamily="34" charset="-120"/>
                <a:ea typeface="微軟正黑體" panose="020B0604030504040204" pitchFamily="34" charset="-120"/>
                <a:cs typeface="微軟正黑體"/>
              </a:rPr>
              <a:t>，</a:t>
            </a:r>
            <a:r>
              <a:rPr sz="2000" dirty="0" err="1">
                <a:latin typeface="微軟正黑體" panose="020B0604030504040204" pitchFamily="34" charset="-120"/>
                <a:ea typeface="微軟正黑體" panose="020B0604030504040204" pitchFamily="34" charset="-120"/>
                <a:cs typeface="微軟正黑體"/>
              </a:rPr>
              <a:t>每年探勘潛力技術</a:t>
            </a:r>
            <a:endParaRPr sz="2000" dirty="0">
              <a:latin typeface="微軟正黑體" panose="020B0604030504040204" pitchFamily="34" charset="-120"/>
              <a:ea typeface="微軟正黑體" panose="020B0604030504040204" pitchFamily="34" charset="-120"/>
              <a:cs typeface="微軟正黑體"/>
            </a:endParaRPr>
          </a:p>
        </p:txBody>
      </p:sp>
      <p:sp>
        <p:nvSpPr>
          <p:cNvPr id="27" name="object 14"/>
          <p:cNvSpPr txBox="1"/>
          <p:nvPr/>
        </p:nvSpPr>
        <p:spPr>
          <a:xfrm>
            <a:off x="5997803" y="4487998"/>
            <a:ext cx="5685805" cy="628377"/>
          </a:xfrm>
          <a:prstGeom prst="rect">
            <a:avLst/>
          </a:prstGeom>
        </p:spPr>
        <p:txBody>
          <a:bodyPr vert="horz" wrap="square" lIns="0" tIns="12700" rIns="0" bIns="0" rtlCol="0">
            <a:spAutoFit/>
          </a:bodyPr>
          <a:lstStyle/>
          <a:p>
            <a:pPr marL="12700">
              <a:lnSpc>
                <a:spcPct val="100000"/>
              </a:lnSpc>
              <a:spcBef>
                <a:spcPts val="100"/>
              </a:spcBef>
            </a:pPr>
            <a:r>
              <a:rPr sz="2000" dirty="0">
                <a:latin typeface="微軟正黑體" panose="020B0604030504040204" pitchFamily="34" charset="-120"/>
                <a:ea typeface="微軟正黑體" panose="020B0604030504040204" pitchFamily="34" charset="-120"/>
                <a:cs typeface="微軟正黑體"/>
              </a:rPr>
              <a:t>每年</a:t>
            </a:r>
            <a:r>
              <a:rPr sz="2000" dirty="0">
                <a:latin typeface="微軟正黑體" panose="020B0604030504040204" pitchFamily="34" charset="-120"/>
                <a:ea typeface="微軟正黑體" panose="020B0604030504040204" pitchFamily="34" charset="-120"/>
                <a:cs typeface="Arial"/>
              </a:rPr>
              <a:t>2</a:t>
            </a:r>
            <a:r>
              <a:rPr sz="2000" spc="-15" dirty="0" smtClean="0">
                <a:latin typeface="微軟正黑體" panose="020B0604030504040204" pitchFamily="34" charset="-120"/>
                <a:ea typeface="微軟正黑體" panose="020B0604030504040204" pitchFamily="34" charset="-120"/>
                <a:cs typeface="微軟正黑體"/>
              </a:rPr>
              <a:t>梯</a:t>
            </a:r>
            <a:r>
              <a:rPr sz="2000" dirty="0" smtClean="0">
                <a:latin typeface="微軟正黑體" panose="020B0604030504040204" pitchFamily="34" charset="-120"/>
                <a:ea typeface="微軟正黑體" panose="020B0604030504040204" pitchFamily="34" charset="-120"/>
                <a:cs typeface="微軟正黑體"/>
              </a:rPr>
              <a:t>次</a:t>
            </a:r>
            <a:r>
              <a:rPr lang="zh-TW" altLang="en-US" sz="2000" spc="15" dirty="0">
                <a:latin typeface="微軟正黑體" panose="020B0604030504040204" pitchFamily="34" charset="-120"/>
                <a:ea typeface="微軟正黑體" panose="020B0604030504040204" pitchFamily="34" charset="-120"/>
                <a:cs typeface="微軟正黑體"/>
              </a:rPr>
              <a:t>，</a:t>
            </a:r>
            <a:r>
              <a:rPr sz="2000" spc="-15" dirty="0" smtClean="0">
                <a:latin typeface="微軟正黑體" panose="020B0604030504040204" pitchFamily="34" charset="-120"/>
                <a:ea typeface="微軟正黑體" panose="020B0604030504040204" pitchFamily="34" charset="-120"/>
                <a:cs typeface="微軟正黑體"/>
              </a:rPr>
              <a:t>規</a:t>
            </a:r>
            <a:r>
              <a:rPr sz="2000" dirty="0" smtClean="0">
                <a:latin typeface="微軟正黑體" panose="020B0604030504040204" pitchFamily="34" charset="-120"/>
                <a:ea typeface="微軟正黑體" panose="020B0604030504040204" pitchFamily="34" charset="-120"/>
                <a:cs typeface="微軟正黑體"/>
              </a:rPr>
              <a:t>模</a:t>
            </a:r>
            <a:r>
              <a:rPr lang="en-US" sz="2000" spc="-10" dirty="0">
                <a:latin typeface="微軟正黑體" panose="020B0604030504040204" pitchFamily="34" charset="-120"/>
                <a:ea typeface="微軟正黑體" panose="020B0604030504040204" pitchFamily="34" charset="-120"/>
                <a:cs typeface="Arial"/>
              </a:rPr>
              <a:t>以</a:t>
            </a:r>
            <a:r>
              <a:rPr sz="2000" spc="-5" dirty="0">
                <a:latin typeface="微軟正黑體" panose="020B0604030504040204" pitchFamily="34" charset="-120"/>
                <a:ea typeface="微軟正黑體" panose="020B0604030504040204" pitchFamily="34" charset="-120"/>
                <a:cs typeface="Arial"/>
              </a:rPr>
              <a:t>800</a:t>
            </a:r>
            <a:r>
              <a:rPr sz="2000" dirty="0">
                <a:latin typeface="微軟正黑體" panose="020B0604030504040204" pitchFamily="34" charset="-120"/>
                <a:ea typeface="微軟正黑體" panose="020B0604030504040204" pitchFamily="34" charset="-120"/>
                <a:cs typeface="微軟正黑體"/>
              </a:rPr>
              <a:t>萬</a:t>
            </a:r>
            <a:r>
              <a:rPr lang="zh-TW" altLang="en-US" sz="2000" dirty="0">
                <a:latin typeface="微軟正黑體" panose="020B0604030504040204" pitchFamily="34" charset="-120"/>
                <a:ea typeface="微軟正黑體" panose="020B0604030504040204" pitchFamily="34" charset="-120"/>
                <a:cs typeface="微軟正黑體"/>
              </a:rPr>
              <a:t>為</a:t>
            </a:r>
            <a:r>
              <a:rPr lang="zh-TW" altLang="en-US" sz="2000" dirty="0" smtClean="0">
                <a:latin typeface="微軟正黑體" panose="020B0604030504040204" pitchFamily="34" charset="-120"/>
                <a:ea typeface="微軟正黑體" panose="020B0604030504040204" pitchFamily="34" charset="-120"/>
                <a:cs typeface="微軟正黑體"/>
              </a:rPr>
              <a:t>原則</a:t>
            </a:r>
            <a:r>
              <a:rPr sz="2000" dirty="0" smtClean="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著重技術驗證及原型開發，持續孵化衍生新創及技術商化可行性</a:t>
            </a:r>
          </a:p>
        </p:txBody>
      </p:sp>
      <p:sp>
        <p:nvSpPr>
          <p:cNvPr id="29" name="object 16"/>
          <p:cNvSpPr txBox="1"/>
          <p:nvPr/>
        </p:nvSpPr>
        <p:spPr>
          <a:xfrm>
            <a:off x="4927472" y="2583742"/>
            <a:ext cx="6206998" cy="321242"/>
          </a:xfrm>
          <a:prstGeom prst="rect">
            <a:avLst/>
          </a:prstGeom>
        </p:spPr>
        <p:txBody>
          <a:bodyPr vert="horz" wrap="square" lIns="0" tIns="13335" rIns="0" bIns="0" rtlCol="0">
            <a:spAutoFit/>
          </a:bodyPr>
          <a:lstStyle/>
          <a:p>
            <a:pPr marL="12700">
              <a:lnSpc>
                <a:spcPct val="100000"/>
              </a:lnSpc>
              <a:spcBef>
                <a:spcPts val="105"/>
              </a:spcBef>
            </a:pPr>
            <a:r>
              <a:rPr lang="zh-TW" altLang="en-US" sz="2000" spc="-15" dirty="0">
                <a:latin typeface="微軟正黑體" panose="020B0604030504040204" pitchFamily="34" charset="-120"/>
                <a:ea typeface="微軟正黑體" panose="020B0604030504040204" pitchFamily="34" charset="-120"/>
              </a:rPr>
              <a:t>國科會</a:t>
            </a:r>
            <a:r>
              <a:rPr sz="2000" spc="-15" dirty="0" err="1">
                <a:latin typeface="微軟正黑體"/>
              </a:rPr>
              <a:t>孵化之衍生新創公司，建立機制經濟部接棒育成</a:t>
            </a:r>
            <a:endParaRPr sz="2000" spc="-15" dirty="0">
              <a:latin typeface="微軟正黑體"/>
            </a:endParaRPr>
          </a:p>
        </p:txBody>
      </p:sp>
      <p:sp>
        <p:nvSpPr>
          <p:cNvPr id="30" name="object 17"/>
          <p:cNvSpPr txBox="1"/>
          <p:nvPr/>
        </p:nvSpPr>
        <p:spPr>
          <a:xfrm>
            <a:off x="5610734" y="3221681"/>
            <a:ext cx="5685805" cy="949619"/>
          </a:xfrm>
          <a:prstGeom prst="rect">
            <a:avLst/>
          </a:prstGeom>
        </p:spPr>
        <p:txBody>
          <a:bodyPr vert="horz" wrap="square" lIns="0" tIns="13335" rIns="0" bIns="0" rtlCol="0">
            <a:spAutoFit/>
          </a:bodyPr>
          <a:lstStyle/>
          <a:p>
            <a:pPr marL="12700" marR="5080">
              <a:lnSpc>
                <a:spcPct val="100000"/>
              </a:lnSpc>
              <a:spcBef>
                <a:spcPts val="105"/>
              </a:spcBef>
            </a:pPr>
            <a:r>
              <a:rPr lang="zh-TW" altLang="en-US" sz="2000" spc="-15" dirty="0">
                <a:latin typeface="微軟正黑體" panose="020B0604030504040204" pitchFamily="34" charset="-120"/>
                <a:ea typeface="微軟正黑體" panose="020B0604030504040204" pitchFamily="34" charset="-120"/>
              </a:rPr>
              <a:t>遴選數案重點加速，補助以</a:t>
            </a:r>
            <a:r>
              <a:rPr lang="en-US" altLang="zh-TW" sz="2000" spc="-15" dirty="0">
                <a:latin typeface="微軟正黑體" panose="020B0604030504040204" pitchFamily="34" charset="-120"/>
                <a:ea typeface="微軟正黑體" panose="020B0604030504040204" pitchFamily="34" charset="-120"/>
              </a:rPr>
              <a:t>1,500</a:t>
            </a:r>
            <a:r>
              <a:rPr lang="zh-TW" altLang="en-US" sz="2000" spc="-15" dirty="0">
                <a:latin typeface="微軟正黑體" panose="020B0604030504040204" pitchFamily="34" charset="-120"/>
                <a:ea typeface="微軟正黑體" panose="020B0604030504040204" pitchFamily="34" charset="-120"/>
              </a:rPr>
              <a:t>萬為原則</a:t>
            </a:r>
            <a:endParaRPr lang="en-US" altLang="zh-TW" sz="2000" spc="-15" dirty="0">
              <a:latin typeface="微軟正黑體" panose="020B0604030504040204" pitchFamily="34" charset="-120"/>
              <a:ea typeface="微軟正黑體" panose="020B0604030504040204" pitchFamily="34" charset="-120"/>
            </a:endParaRPr>
          </a:p>
          <a:p>
            <a:pPr marL="12700" marR="5080">
              <a:lnSpc>
                <a:spcPct val="100000"/>
              </a:lnSpc>
              <a:spcBef>
                <a:spcPts val="105"/>
              </a:spcBef>
            </a:pPr>
            <a:r>
              <a:rPr lang="zh-TW" altLang="en-US" sz="2000" spc="-15" dirty="0">
                <a:latin typeface="微軟正黑體" panose="020B0604030504040204" pitchFamily="34" charset="-120"/>
                <a:ea typeface="微軟正黑體" panose="020B0604030504040204" pitchFamily="34" charset="-120"/>
              </a:rPr>
              <a:t>聚焦於已完成商業原型試製</a:t>
            </a:r>
            <a:r>
              <a:rPr lang="en-US" altLang="zh-TW" sz="2000" spc="-15" dirty="0">
                <a:latin typeface="微軟正黑體" panose="020B0604030504040204" pitchFamily="34" charset="-120"/>
                <a:ea typeface="微軟正黑體" panose="020B0604030504040204" pitchFamily="34" charset="-120"/>
              </a:rPr>
              <a:t>(</a:t>
            </a:r>
            <a:r>
              <a:rPr lang="zh-TW" altLang="en-US" sz="2000" spc="-15" dirty="0">
                <a:latin typeface="微軟正黑體" panose="020B0604030504040204" pitchFamily="34" charset="-120"/>
                <a:ea typeface="微軟正黑體" panose="020B0604030504040204" pitchFamily="34" charset="-120"/>
              </a:rPr>
              <a:t>量產</a:t>
            </a:r>
            <a:r>
              <a:rPr lang="en-US" altLang="zh-TW" sz="2000" spc="-15" dirty="0">
                <a:latin typeface="微軟正黑體" panose="020B0604030504040204" pitchFamily="34" charset="-120"/>
                <a:ea typeface="微軟正黑體" panose="020B0604030504040204" pitchFamily="34" charset="-120"/>
              </a:rPr>
              <a:t>)</a:t>
            </a:r>
            <a:r>
              <a:rPr lang="zh-TW" altLang="en-US" sz="2000" spc="-15" dirty="0">
                <a:latin typeface="微軟正黑體" panose="020B0604030504040204" pitchFamily="34" charset="-120"/>
                <a:ea typeface="微軟正黑體" panose="020B0604030504040204" pitchFamily="34" charset="-120"/>
              </a:rPr>
              <a:t>，一年內需成立衍生新創公司進入市場</a:t>
            </a:r>
            <a:endParaRPr sz="2000" spc="-15" dirty="0">
              <a:latin typeface="微軟正黑體" panose="020B0604030504040204" pitchFamily="34" charset="-120"/>
              <a:ea typeface="微軟正黑體" panose="020B0604030504040204" pitchFamily="34" charset="-120"/>
            </a:endParaRPr>
          </a:p>
        </p:txBody>
      </p:sp>
      <p:sp>
        <p:nvSpPr>
          <p:cNvPr id="31" name="object 18"/>
          <p:cNvSpPr txBox="1"/>
          <p:nvPr/>
        </p:nvSpPr>
        <p:spPr>
          <a:xfrm>
            <a:off x="2558924" y="2467436"/>
            <a:ext cx="1549400" cy="1685289"/>
          </a:xfrm>
          <a:prstGeom prst="rect">
            <a:avLst/>
          </a:prstGeom>
        </p:spPr>
        <p:txBody>
          <a:bodyPr vert="horz" wrap="square" lIns="0" tIns="13335" rIns="0" bIns="0" rtlCol="0">
            <a:spAutoFit/>
          </a:bodyPr>
          <a:lstStyle/>
          <a:p>
            <a:pPr marL="427990" marR="475615" indent="-127000">
              <a:lnSpc>
                <a:spcPct val="100000"/>
              </a:lnSpc>
              <a:spcBef>
                <a:spcPts val="105"/>
              </a:spcBef>
            </a:pPr>
            <a:r>
              <a:rPr sz="2000" b="1" dirty="0">
                <a:latin typeface="微軟正黑體"/>
                <a:cs typeface="微軟正黑體"/>
              </a:rPr>
              <a:t>跨部會 銜接</a:t>
            </a:r>
            <a:endParaRPr sz="2000" dirty="0">
              <a:latin typeface="微軟正黑體"/>
              <a:cs typeface="微軟正黑體"/>
            </a:endParaRPr>
          </a:p>
          <a:p>
            <a:pPr>
              <a:lnSpc>
                <a:spcPct val="100000"/>
              </a:lnSpc>
              <a:spcBef>
                <a:spcPts val="20"/>
              </a:spcBef>
            </a:pPr>
            <a:endParaRPr sz="1350" dirty="0">
              <a:latin typeface="微軟正黑體"/>
              <a:cs typeface="微軟正黑體"/>
            </a:endParaRPr>
          </a:p>
          <a:p>
            <a:pPr marL="165100" marR="5080" indent="-152400">
              <a:lnSpc>
                <a:spcPct val="100000"/>
              </a:lnSpc>
            </a:pPr>
            <a:r>
              <a:rPr sz="2400" b="1" dirty="0">
                <a:latin typeface="微軟正黑體"/>
                <a:cs typeface="微軟正黑體"/>
              </a:rPr>
              <a:t>高成長潛力 個案加值</a:t>
            </a:r>
            <a:endParaRPr sz="2400" dirty="0">
              <a:latin typeface="微軟正黑體"/>
              <a:cs typeface="微軟正黑體"/>
            </a:endParaRPr>
          </a:p>
        </p:txBody>
      </p:sp>
      <p:sp>
        <p:nvSpPr>
          <p:cNvPr id="33" name="object 19"/>
          <p:cNvSpPr/>
          <p:nvPr/>
        </p:nvSpPr>
        <p:spPr>
          <a:xfrm>
            <a:off x="1094701" y="4859401"/>
            <a:ext cx="655320" cy="300355"/>
          </a:xfrm>
          <a:custGeom>
            <a:avLst/>
            <a:gdLst/>
            <a:ahLst/>
            <a:cxnLst/>
            <a:rect l="l" t="t" r="r" b="b"/>
            <a:pathLst>
              <a:path w="655319" h="300354">
                <a:moveTo>
                  <a:pt x="440914" y="17631"/>
                </a:moveTo>
                <a:lnTo>
                  <a:pt x="392252" y="19125"/>
                </a:lnTo>
                <a:lnTo>
                  <a:pt x="344297" y="25849"/>
                </a:lnTo>
                <a:lnTo>
                  <a:pt x="297473" y="37671"/>
                </a:lnTo>
                <a:lnTo>
                  <a:pt x="252206" y="54459"/>
                </a:lnTo>
                <a:lnTo>
                  <a:pt x="208919" y="76082"/>
                </a:lnTo>
                <a:lnTo>
                  <a:pt x="168036" y="102407"/>
                </a:lnTo>
                <a:lnTo>
                  <a:pt x="129982" y="133303"/>
                </a:lnTo>
                <a:lnTo>
                  <a:pt x="95182" y="168638"/>
                </a:lnTo>
                <a:lnTo>
                  <a:pt x="64058" y="208280"/>
                </a:lnTo>
                <a:lnTo>
                  <a:pt x="0" y="299974"/>
                </a:lnTo>
                <a:lnTo>
                  <a:pt x="31126" y="260361"/>
                </a:lnTo>
                <a:lnTo>
                  <a:pt x="65931" y="225051"/>
                </a:lnTo>
                <a:lnTo>
                  <a:pt x="103989" y="194175"/>
                </a:lnTo>
                <a:lnTo>
                  <a:pt x="144874" y="167865"/>
                </a:lnTo>
                <a:lnTo>
                  <a:pt x="188162" y="146255"/>
                </a:lnTo>
                <a:lnTo>
                  <a:pt x="233429" y="129476"/>
                </a:lnTo>
                <a:lnTo>
                  <a:pt x="280248" y="117661"/>
                </a:lnTo>
                <a:lnTo>
                  <a:pt x="328196" y="110941"/>
                </a:lnTo>
                <a:lnTo>
                  <a:pt x="376847" y="109450"/>
                </a:lnTo>
                <a:lnTo>
                  <a:pt x="646102" y="109450"/>
                </a:lnTo>
                <a:lnTo>
                  <a:pt x="630300" y="45847"/>
                </a:lnTo>
                <a:lnTo>
                  <a:pt x="586905" y="45847"/>
                </a:lnTo>
                <a:lnTo>
                  <a:pt x="538665" y="30860"/>
                </a:lnTo>
                <a:lnTo>
                  <a:pt x="489860" y="21498"/>
                </a:lnTo>
                <a:lnTo>
                  <a:pt x="440914" y="17631"/>
                </a:lnTo>
                <a:close/>
              </a:path>
              <a:path w="655319" h="300354">
                <a:moveTo>
                  <a:pt x="646102" y="109450"/>
                </a:moveTo>
                <a:lnTo>
                  <a:pt x="376847" y="109450"/>
                </a:lnTo>
                <a:lnTo>
                  <a:pt x="425776" y="113319"/>
                </a:lnTo>
                <a:lnTo>
                  <a:pt x="474558" y="122681"/>
                </a:lnTo>
                <a:lnTo>
                  <a:pt x="522770" y="137668"/>
                </a:lnTo>
                <a:lnTo>
                  <a:pt x="490766" y="183515"/>
                </a:lnTo>
                <a:lnTo>
                  <a:pt x="654723" y="144144"/>
                </a:lnTo>
                <a:lnTo>
                  <a:pt x="646102" y="109450"/>
                </a:lnTo>
                <a:close/>
              </a:path>
              <a:path w="655319" h="300354">
                <a:moveTo>
                  <a:pt x="618909" y="0"/>
                </a:moveTo>
                <a:lnTo>
                  <a:pt x="586905" y="45847"/>
                </a:lnTo>
                <a:lnTo>
                  <a:pt x="630300" y="45847"/>
                </a:lnTo>
                <a:lnTo>
                  <a:pt x="618909" y="0"/>
                </a:lnTo>
                <a:close/>
              </a:path>
            </a:pathLst>
          </a:custGeom>
          <a:solidFill>
            <a:srgbClr val="FF0000"/>
          </a:solidFill>
        </p:spPr>
        <p:txBody>
          <a:bodyPr wrap="square" lIns="0" tIns="0" rIns="0" bIns="0" rtlCol="0"/>
          <a:lstStyle/>
          <a:p>
            <a:endParaRPr/>
          </a:p>
        </p:txBody>
      </p:sp>
      <p:sp>
        <p:nvSpPr>
          <p:cNvPr id="34" name="object 20"/>
          <p:cNvSpPr/>
          <p:nvPr/>
        </p:nvSpPr>
        <p:spPr>
          <a:xfrm>
            <a:off x="1014501" y="5115559"/>
            <a:ext cx="255904" cy="666750"/>
          </a:xfrm>
          <a:custGeom>
            <a:avLst/>
            <a:gdLst/>
            <a:ahLst/>
            <a:cxnLst/>
            <a:rect l="l" t="t" r="r" b="b"/>
            <a:pathLst>
              <a:path w="255905" h="666750">
                <a:moveTo>
                  <a:pt x="115125" y="0"/>
                </a:moveTo>
                <a:lnTo>
                  <a:pt x="88408" y="32486"/>
                </a:lnTo>
                <a:lnTo>
                  <a:pt x="54494" y="85231"/>
                </a:lnTo>
                <a:lnTo>
                  <a:pt x="33814" y="128305"/>
                </a:lnTo>
                <a:lnTo>
                  <a:pt x="18092" y="172655"/>
                </a:lnTo>
                <a:lnTo>
                  <a:pt x="7261" y="217903"/>
                </a:lnTo>
                <a:lnTo>
                  <a:pt x="1253" y="263669"/>
                </a:lnTo>
                <a:lnTo>
                  <a:pt x="0" y="309573"/>
                </a:lnTo>
                <a:lnTo>
                  <a:pt x="3433" y="355236"/>
                </a:lnTo>
                <a:lnTo>
                  <a:pt x="11486" y="400277"/>
                </a:lnTo>
                <a:lnTo>
                  <a:pt x="24090" y="444319"/>
                </a:lnTo>
                <a:lnTo>
                  <a:pt x="41177" y="486981"/>
                </a:lnTo>
                <a:lnTo>
                  <a:pt x="62680" y="527883"/>
                </a:lnTo>
                <a:lnTo>
                  <a:pt x="88531" y="566646"/>
                </a:lnTo>
                <a:lnTo>
                  <a:pt x="118662" y="602890"/>
                </a:lnTo>
                <a:lnTo>
                  <a:pt x="153004" y="636236"/>
                </a:lnTo>
                <a:lnTo>
                  <a:pt x="191490" y="666305"/>
                </a:lnTo>
                <a:lnTo>
                  <a:pt x="255498" y="574560"/>
                </a:lnTo>
                <a:lnTo>
                  <a:pt x="217811" y="545150"/>
                </a:lnTo>
                <a:lnTo>
                  <a:pt x="184027" y="512518"/>
                </a:lnTo>
                <a:lnTo>
                  <a:pt x="154236" y="477022"/>
                </a:lnTo>
                <a:lnTo>
                  <a:pt x="128524" y="439021"/>
                </a:lnTo>
                <a:lnTo>
                  <a:pt x="106980" y="398872"/>
                </a:lnTo>
                <a:lnTo>
                  <a:pt x="89691" y="356933"/>
                </a:lnTo>
                <a:lnTo>
                  <a:pt x="76746" y="313564"/>
                </a:lnTo>
                <a:lnTo>
                  <a:pt x="68232" y="269122"/>
                </a:lnTo>
                <a:lnTo>
                  <a:pt x="64237" y="223965"/>
                </a:lnTo>
                <a:lnTo>
                  <a:pt x="64849" y="178452"/>
                </a:lnTo>
                <a:lnTo>
                  <a:pt x="70156" y="132941"/>
                </a:lnTo>
                <a:lnTo>
                  <a:pt x="80246" y="87789"/>
                </a:lnTo>
                <a:lnTo>
                  <a:pt x="95207" y="43356"/>
                </a:lnTo>
                <a:lnTo>
                  <a:pt x="115125" y="0"/>
                </a:lnTo>
                <a:close/>
              </a:path>
            </a:pathLst>
          </a:custGeom>
          <a:solidFill>
            <a:srgbClr val="CD0000"/>
          </a:solidFill>
        </p:spPr>
        <p:txBody>
          <a:bodyPr wrap="square" lIns="0" tIns="0" rIns="0" bIns="0" rtlCol="0"/>
          <a:lstStyle/>
          <a:p>
            <a:endParaRPr/>
          </a:p>
        </p:txBody>
      </p:sp>
      <p:sp>
        <p:nvSpPr>
          <p:cNvPr id="35" name="object 21"/>
          <p:cNvSpPr txBox="1"/>
          <p:nvPr/>
        </p:nvSpPr>
        <p:spPr>
          <a:xfrm>
            <a:off x="326575" y="1040670"/>
            <a:ext cx="11602548" cy="1302280"/>
          </a:xfrm>
          <a:prstGeom prst="rect">
            <a:avLst/>
          </a:prstGeom>
        </p:spPr>
        <p:txBody>
          <a:bodyPr vert="horz" wrap="square" lIns="0" tIns="12065" rIns="0" bIns="0" rtlCol="0">
            <a:spAutoFit/>
          </a:bodyPr>
          <a:lstStyle/>
          <a:p>
            <a:pPr marL="12700">
              <a:lnSpc>
                <a:spcPct val="100000"/>
              </a:lnSpc>
              <a:spcBef>
                <a:spcPts val="95"/>
              </a:spcBef>
            </a:pPr>
            <a:r>
              <a:rPr lang="zh-TW" altLang="en-US" sz="2200" spc="-5" dirty="0">
                <a:latin typeface="微軟正黑體" panose="020B0604030504040204" pitchFamily="34" charset="-120"/>
                <a:ea typeface="微軟正黑體" panose="020B0604030504040204" pitchFamily="34" charset="-120"/>
                <a:cs typeface="微軟正黑體"/>
              </a:rPr>
              <a:t>科創計畫採階段式育成學界潛力新創案源</a:t>
            </a:r>
            <a:r>
              <a:rPr sz="2200" spc="-5" dirty="0">
                <a:latin typeface="微軟正黑體" panose="020B0604030504040204" pitchFamily="34" charset="-120"/>
                <a:ea typeface="微軟正黑體" panose="020B0604030504040204" pitchFamily="34" charset="-120"/>
                <a:cs typeface="微軟正黑體"/>
              </a:rPr>
              <a:t>，</a:t>
            </a:r>
            <a:r>
              <a:rPr sz="2200" spc="-5" dirty="0" err="1">
                <a:latin typeface="微軟正黑體"/>
                <a:cs typeface="微軟正黑體"/>
              </a:rPr>
              <a:t>成立</a:t>
            </a:r>
            <a:r>
              <a:rPr sz="2200" dirty="0" err="1">
                <a:latin typeface="微軟正黑體"/>
                <a:cs typeface="微軟正黑體"/>
              </a:rPr>
              <a:t>衍</a:t>
            </a:r>
            <a:r>
              <a:rPr sz="2200" spc="-5" dirty="0" err="1">
                <a:latin typeface="微軟正黑體"/>
                <a:cs typeface="微軟正黑體"/>
              </a:rPr>
              <a:t>生新</a:t>
            </a:r>
            <a:r>
              <a:rPr sz="2200" spc="-10" dirty="0" err="1">
                <a:latin typeface="微軟正黑體"/>
                <a:cs typeface="微軟正黑體"/>
              </a:rPr>
              <a:t>創公司</a:t>
            </a:r>
            <a:r>
              <a:rPr sz="2200" spc="-5" dirty="0">
                <a:latin typeface="Arial"/>
                <a:cs typeface="Arial"/>
              </a:rPr>
              <a:t>(</a:t>
            </a:r>
            <a:r>
              <a:rPr sz="2200" spc="-10" dirty="0">
                <a:latin typeface="微軟正黑體"/>
                <a:cs typeface="微軟正黑體"/>
              </a:rPr>
              <a:t>前</a:t>
            </a:r>
            <a:r>
              <a:rPr sz="2200" spc="-10" dirty="0">
                <a:latin typeface="Arial"/>
                <a:cs typeface="Arial"/>
              </a:rPr>
              <a:t>)</a:t>
            </a:r>
            <a:r>
              <a:rPr sz="2200" spc="-10" dirty="0" err="1">
                <a:latin typeface="微軟正黑體"/>
                <a:cs typeface="微軟正黑體"/>
              </a:rPr>
              <a:t>後銜接經濟部接棒</a:t>
            </a:r>
            <a:r>
              <a:rPr sz="2200" spc="5" dirty="0" err="1">
                <a:latin typeface="微軟正黑體"/>
                <a:cs typeface="微軟正黑體"/>
              </a:rPr>
              <a:t>育</a:t>
            </a:r>
            <a:r>
              <a:rPr sz="2200" spc="-5" dirty="0" err="1">
                <a:latin typeface="微軟正黑體"/>
                <a:cs typeface="微軟正黑體"/>
              </a:rPr>
              <a:t>成，跨部會</a:t>
            </a:r>
            <a:r>
              <a:rPr sz="2200" dirty="0" err="1">
                <a:latin typeface="微軟正黑體"/>
                <a:cs typeface="微軟正黑體"/>
              </a:rPr>
              <a:t>加</a:t>
            </a:r>
            <a:r>
              <a:rPr sz="2200" spc="-5" dirty="0" err="1">
                <a:latin typeface="微軟正黑體"/>
                <a:cs typeface="微軟正黑體"/>
              </a:rPr>
              <a:t>大力道，協</a:t>
            </a:r>
            <a:r>
              <a:rPr sz="2200" dirty="0" err="1">
                <a:latin typeface="微軟正黑體"/>
                <a:cs typeface="微軟正黑體"/>
              </a:rPr>
              <a:t>助</a:t>
            </a:r>
            <a:r>
              <a:rPr sz="2200" spc="-5" dirty="0" err="1">
                <a:latin typeface="微軟正黑體"/>
                <a:cs typeface="微軟正黑體"/>
              </a:rPr>
              <a:t>學研新創</a:t>
            </a:r>
            <a:endParaRPr sz="2200" dirty="0">
              <a:latin typeface="微軟正黑體"/>
              <a:cs typeface="微軟正黑體"/>
            </a:endParaRPr>
          </a:p>
          <a:p>
            <a:pPr marL="85090">
              <a:lnSpc>
                <a:spcPct val="100000"/>
              </a:lnSpc>
              <a:spcBef>
                <a:spcPts val="1910"/>
              </a:spcBef>
            </a:pPr>
            <a:r>
              <a:rPr sz="2400" b="1" dirty="0" err="1">
                <a:solidFill>
                  <a:srgbClr val="17375E"/>
                </a:solidFill>
                <a:latin typeface="微軟正黑體"/>
                <a:cs typeface="微軟正黑體"/>
              </a:rPr>
              <a:t>各階段育成目標</a:t>
            </a:r>
            <a:endParaRPr sz="2400" dirty="0">
              <a:latin typeface="微軟正黑體"/>
              <a:cs typeface="微軟正黑體"/>
            </a:endParaRPr>
          </a:p>
        </p:txBody>
      </p:sp>
      <p:sp>
        <p:nvSpPr>
          <p:cNvPr id="36" name="object 22"/>
          <p:cNvSpPr/>
          <p:nvPr/>
        </p:nvSpPr>
        <p:spPr>
          <a:xfrm>
            <a:off x="3480815" y="2680716"/>
            <a:ext cx="1165860" cy="199644"/>
          </a:xfrm>
          <a:prstGeom prst="rect">
            <a:avLst/>
          </a:prstGeom>
          <a:blipFill>
            <a:blip r:embed="rId3" cstate="print"/>
            <a:stretch>
              <a:fillRect/>
            </a:stretch>
          </a:blipFill>
        </p:spPr>
        <p:txBody>
          <a:bodyPr wrap="square" lIns="0" tIns="0" rIns="0" bIns="0" rtlCol="0"/>
          <a:lstStyle/>
          <a:p>
            <a:endParaRPr/>
          </a:p>
        </p:txBody>
      </p:sp>
      <p:sp>
        <p:nvSpPr>
          <p:cNvPr id="37" name="object 23"/>
          <p:cNvSpPr/>
          <p:nvPr/>
        </p:nvSpPr>
        <p:spPr>
          <a:xfrm>
            <a:off x="3523488" y="2700527"/>
            <a:ext cx="1080135" cy="114300"/>
          </a:xfrm>
          <a:custGeom>
            <a:avLst/>
            <a:gdLst/>
            <a:ahLst/>
            <a:cxnLst/>
            <a:rect l="l" t="t" r="r" b="b"/>
            <a:pathLst>
              <a:path w="1080135" h="114300">
                <a:moveTo>
                  <a:pt x="57150" y="0"/>
                </a:moveTo>
                <a:lnTo>
                  <a:pt x="34879" y="4482"/>
                </a:lnTo>
                <a:lnTo>
                  <a:pt x="16716" y="16716"/>
                </a:lnTo>
                <a:lnTo>
                  <a:pt x="4482" y="34879"/>
                </a:lnTo>
                <a:lnTo>
                  <a:pt x="0" y="57150"/>
                </a:lnTo>
                <a:lnTo>
                  <a:pt x="4482" y="79420"/>
                </a:lnTo>
                <a:lnTo>
                  <a:pt x="16716" y="97583"/>
                </a:lnTo>
                <a:lnTo>
                  <a:pt x="34879" y="109817"/>
                </a:lnTo>
                <a:lnTo>
                  <a:pt x="57150" y="114300"/>
                </a:lnTo>
                <a:lnTo>
                  <a:pt x="79420" y="109817"/>
                </a:lnTo>
                <a:lnTo>
                  <a:pt x="97583" y="97583"/>
                </a:lnTo>
                <a:lnTo>
                  <a:pt x="109817" y="79420"/>
                </a:lnTo>
                <a:lnTo>
                  <a:pt x="110465" y="76200"/>
                </a:lnTo>
                <a:lnTo>
                  <a:pt x="57150" y="76200"/>
                </a:lnTo>
                <a:lnTo>
                  <a:pt x="57150" y="38100"/>
                </a:lnTo>
                <a:lnTo>
                  <a:pt x="110465" y="38100"/>
                </a:lnTo>
                <a:lnTo>
                  <a:pt x="109817" y="34879"/>
                </a:lnTo>
                <a:lnTo>
                  <a:pt x="97583" y="16716"/>
                </a:lnTo>
                <a:lnTo>
                  <a:pt x="79420" y="4482"/>
                </a:lnTo>
                <a:lnTo>
                  <a:pt x="57150" y="0"/>
                </a:lnTo>
                <a:close/>
              </a:path>
              <a:path w="1080135" h="114300">
                <a:moveTo>
                  <a:pt x="1022858" y="0"/>
                </a:moveTo>
                <a:lnTo>
                  <a:pt x="1000640" y="4482"/>
                </a:lnTo>
                <a:lnTo>
                  <a:pt x="982472" y="16716"/>
                </a:lnTo>
                <a:lnTo>
                  <a:pt x="970208" y="34879"/>
                </a:lnTo>
                <a:lnTo>
                  <a:pt x="965708" y="57150"/>
                </a:lnTo>
                <a:lnTo>
                  <a:pt x="970208" y="79420"/>
                </a:lnTo>
                <a:lnTo>
                  <a:pt x="982472" y="97583"/>
                </a:lnTo>
                <a:lnTo>
                  <a:pt x="1000640" y="109817"/>
                </a:lnTo>
                <a:lnTo>
                  <a:pt x="1022858" y="114300"/>
                </a:lnTo>
                <a:lnTo>
                  <a:pt x="1045128" y="109817"/>
                </a:lnTo>
                <a:lnTo>
                  <a:pt x="1063291" y="97583"/>
                </a:lnTo>
                <a:lnTo>
                  <a:pt x="1075525" y="79420"/>
                </a:lnTo>
                <a:lnTo>
                  <a:pt x="1076173" y="76200"/>
                </a:lnTo>
                <a:lnTo>
                  <a:pt x="1022858" y="76200"/>
                </a:lnTo>
                <a:lnTo>
                  <a:pt x="1022858" y="38100"/>
                </a:lnTo>
                <a:lnTo>
                  <a:pt x="1076173" y="38100"/>
                </a:lnTo>
                <a:lnTo>
                  <a:pt x="1075525" y="34879"/>
                </a:lnTo>
                <a:lnTo>
                  <a:pt x="1063291" y="16716"/>
                </a:lnTo>
                <a:lnTo>
                  <a:pt x="1045128" y="4482"/>
                </a:lnTo>
                <a:lnTo>
                  <a:pt x="1022858" y="0"/>
                </a:lnTo>
                <a:close/>
              </a:path>
              <a:path w="1080135" h="114300">
                <a:moveTo>
                  <a:pt x="110465" y="38100"/>
                </a:moveTo>
                <a:lnTo>
                  <a:pt x="57150" y="38100"/>
                </a:lnTo>
                <a:lnTo>
                  <a:pt x="57150" y="76200"/>
                </a:lnTo>
                <a:lnTo>
                  <a:pt x="110465" y="76200"/>
                </a:lnTo>
                <a:lnTo>
                  <a:pt x="114300" y="57150"/>
                </a:lnTo>
                <a:lnTo>
                  <a:pt x="110465" y="38100"/>
                </a:lnTo>
                <a:close/>
              </a:path>
              <a:path w="1080135" h="114300">
                <a:moveTo>
                  <a:pt x="969557" y="38100"/>
                </a:moveTo>
                <a:lnTo>
                  <a:pt x="110465" y="38100"/>
                </a:lnTo>
                <a:lnTo>
                  <a:pt x="114300" y="57150"/>
                </a:lnTo>
                <a:lnTo>
                  <a:pt x="110465" y="76200"/>
                </a:lnTo>
                <a:lnTo>
                  <a:pt x="969557" y="76200"/>
                </a:lnTo>
                <a:lnTo>
                  <a:pt x="965708" y="57150"/>
                </a:lnTo>
                <a:lnTo>
                  <a:pt x="969557" y="38100"/>
                </a:lnTo>
                <a:close/>
              </a:path>
              <a:path w="1080135" h="114300">
                <a:moveTo>
                  <a:pt x="1076173" y="38100"/>
                </a:moveTo>
                <a:lnTo>
                  <a:pt x="1022858" y="38100"/>
                </a:lnTo>
                <a:lnTo>
                  <a:pt x="1022858" y="76200"/>
                </a:lnTo>
                <a:lnTo>
                  <a:pt x="1076173" y="76200"/>
                </a:lnTo>
                <a:lnTo>
                  <a:pt x="1080008" y="57150"/>
                </a:lnTo>
                <a:lnTo>
                  <a:pt x="1076173" y="38100"/>
                </a:lnTo>
                <a:close/>
              </a:path>
            </a:pathLst>
          </a:custGeom>
          <a:solidFill>
            <a:srgbClr val="000000"/>
          </a:solidFill>
        </p:spPr>
        <p:txBody>
          <a:bodyPr wrap="square" lIns="0" tIns="0" rIns="0" bIns="0" rtlCol="0"/>
          <a:lstStyle/>
          <a:p>
            <a:endParaRPr/>
          </a:p>
        </p:txBody>
      </p:sp>
      <p:sp>
        <p:nvSpPr>
          <p:cNvPr id="38" name="object 25"/>
          <p:cNvSpPr txBox="1"/>
          <p:nvPr/>
        </p:nvSpPr>
        <p:spPr>
          <a:xfrm>
            <a:off x="300532" y="5188077"/>
            <a:ext cx="661670" cy="299720"/>
          </a:xfrm>
          <a:prstGeom prst="rect">
            <a:avLst/>
          </a:prstGeom>
        </p:spPr>
        <p:txBody>
          <a:bodyPr vert="horz" wrap="square" lIns="0" tIns="12700" rIns="0" bIns="0" rtlCol="0">
            <a:spAutoFit/>
          </a:bodyPr>
          <a:lstStyle/>
          <a:p>
            <a:pPr>
              <a:lnSpc>
                <a:spcPct val="100000"/>
              </a:lnSpc>
              <a:spcBef>
                <a:spcPts val="100"/>
              </a:spcBef>
            </a:pPr>
            <a:r>
              <a:rPr sz="1800" b="1" dirty="0">
                <a:solidFill>
                  <a:srgbClr val="C00000"/>
                </a:solidFill>
                <a:latin typeface="Arial"/>
                <a:cs typeface="Arial"/>
              </a:rPr>
              <a:t>(P</a:t>
            </a:r>
            <a:r>
              <a:rPr sz="1800" b="1" spc="5" dirty="0">
                <a:solidFill>
                  <a:srgbClr val="C00000"/>
                </a:solidFill>
                <a:latin typeface="Arial"/>
                <a:cs typeface="Arial"/>
              </a:rPr>
              <a:t>O</a:t>
            </a:r>
            <a:r>
              <a:rPr sz="1800" b="1" spc="-5" dirty="0">
                <a:solidFill>
                  <a:srgbClr val="C00000"/>
                </a:solidFill>
                <a:latin typeface="Arial"/>
                <a:cs typeface="Arial"/>
              </a:rPr>
              <a:t>C)</a:t>
            </a:r>
            <a:endParaRPr sz="1800">
              <a:latin typeface="Arial"/>
              <a:cs typeface="Arial"/>
            </a:endParaRPr>
          </a:p>
        </p:txBody>
      </p:sp>
      <p:sp>
        <p:nvSpPr>
          <p:cNvPr id="39" name="object 26"/>
          <p:cNvSpPr/>
          <p:nvPr/>
        </p:nvSpPr>
        <p:spPr>
          <a:xfrm>
            <a:off x="1714754" y="3776471"/>
            <a:ext cx="654685" cy="300355"/>
          </a:xfrm>
          <a:custGeom>
            <a:avLst/>
            <a:gdLst/>
            <a:ahLst/>
            <a:cxnLst/>
            <a:rect l="l" t="t" r="r" b="b"/>
            <a:pathLst>
              <a:path w="654685" h="300354">
                <a:moveTo>
                  <a:pt x="440930" y="17631"/>
                </a:moveTo>
                <a:lnTo>
                  <a:pt x="392270" y="19125"/>
                </a:lnTo>
                <a:lnTo>
                  <a:pt x="344312" y="25849"/>
                </a:lnTo>
                <a:lnTo>
                  <a:pt x="297481" y="37671"/>
                </a:lnTo>
                <a:lnTo>
                  <a:pt x="252204" y="54459"/>
                </a:lnTo>
                <a:lnTo>
                  <a:pt x="208905" y="76082"/>
                </a:lnTo>
                <a:lnTo>
                  <a:pt x="168011" y="102407"/>
                </a:lnTo>
                <a:lnTo>
                  <a:pt x="129946" y="133303"/>
                </a:lnTo>
                <a:lnTo>
                  <a:pt x="95136" y="168638"/>
                </a:lnTo>
                <a:lnTo>
                  <a:pt x="64007" y="208279"/>
                </a:lnTo>
                <a:lnTo>
                  <a:pt x="0" y="299973"/>
                </a:lnTo>
                <a:lnTo>
                  <a:pt x="31126" y="260361"/>
                </a:lnTo>
                <a:lnTo>
                  <a:pt x="65929" y="225051"/>
                </a:lnTo>
                <a:lnTo>
                  <a:pt x="103985" y="194175"/>
                </a:lnTo>
                <a:lnTo>
                  <a:pt x="144869" y="167865"/>
                </a:lnTo>
                <a:lnTo>
                  <a:pt x="188157" y="146255"/>
                </a:lnTo>
                <a:lnTo>
                  <a:pt x="233425" y="129476"/>
                </a:lnTo>
                <a:lnTo>
                  <a:pt x="280250" y="117661"/>
                </a:lnTo>
                <a:lnTo>
                  <a:pt x="328205" y="110941"/>
                </a:lnTo>
                <a:lnTo>
                  <a:pt x="376868" y="109450"/>
                </a:lnTo>
                <a:lnTo>
                  <a:pt x="646064" y="109450"/>
                </a:lnTo>
                <a:lnTo>
                  <a:pt x="630262" y="45846"/>
                </a:lnTo>
                <a:lnTo>
                  <a:pt x="586866" y="45846"/>
                </a:lnTo>
                <a:lnTo>
                  <a:pt x="538654" y="30860"/>
                </a:lnTo>
                <a:lnTo>
                  <a:pt x="489866" y="21498"/>
                </a:lnTo>
                <a:lnTo>
                  <a:pt x="440930" y="17631"/>
                </a:lnTo>
                <a:close/>
              </a:path>
              <a:path w="654685" h="300354">
                <a:moveTo>
                  <a:pt x="646064" y="109450"/>
                </a:moveTo>
                <a:lnTo>
                  <a:pt x="376868" y="109450"/>
                </a:lnTo>
                <a:lnTo>
                  <a:pt x="425814" y="113319"/>
                </a:lnTo>
                <a:lnTo>
                  <a:pt x="474619" y="122681"/>
                </a:lnTo>
                <a:lnTo>
                  <a:pt x="522858" y="137667"/>
                </a:lnTo>
                <a:lnTo>
                  <a:pt x="490727" y="183514"/>
                </a:lnTo>
                <a:lnTo>
                  <a:pt x="654684" y="144144"/>
                </a:lnTo>
                <a:lnTo>
                  <a:pt x="646064" y="109450"/>
                </a:lnTo>
                <a:close/>
              </a:path>
              <a:path w="654685" h="300354">
                <a:moveTo>
                  <a:pt x="618870" y="0"/>
                </a:moveTo>
                <a:lnTo>
                  <a:pt x="586866" y="45846"/>
                </a:lnTo>
                <a:lnTo>
                  <a:pt x="630262" y="45846"/>
                </a:lnTo>
                <a:lnTo>
                  <a:pt x="618870" y="0"/>
                </a:lnTo>
                <a:close/>
              </a:path>
            </a:pathLst>
          </a:custGeom>
          <a:solidFill>
            <a:srgbClr val="FF0000"/>
          </a:solidFill>
        </p:spPr>
        <p:txBody>
          <a:bodyPr wrap="square" lIns="0" tIns="0" rIns="0" bIns="0" rtlCol="0"/>
          <a:lstStyle/>
          <a:p>
            <a:endParaRPr/>
          </a:p>
        </p:txBody>
      </p:sp>
      <p:sp>
        <p:nvSpPr>
          <p:cNvPr id="40" name="object 27"/>
          <p:cNvSpPr/>
          <p:nvPr/>
        </p:nvSpPr>
        <p:spPr>
          <a:xfrm>
            <a:off x="1634530" y="4032630"/>
            <a:ext cx="255904" cy="666750"/>
          </a:xfrm>
          <a:custGeom>
            <a:avLst/>
            <a:gdLst/>
            <a:ahLst/>
            <a:cxnLst/>
            <a:rect l="l" t="t" r="r" b="b"/>
            <a:pathLst>
              <a:path w="255905" h="666750">
                <a:moveTo>
                  <a:pt x="115148" y="0"/>
                </a:moveTo>
                <a:lnTo>
                  <a:pt x="88412" y="32486"/>
                </a:lnTo>
                <a:lnTo>
                  <a:pt x="54514" y="85231"/>
                </a:lnTo>
                <a:lnTo>
                  <a:pt x="33830" y="128304"/>
                </a:lnTo>
                <a:lnTo>
                  <a:pt x="18105" y="172652"/>
                </a:lnTo>
                <a:lnTo>
                  <a:pt x="7270" y="217898"/>
                </a:lnTo>
                <a:lnTo>
                  <a:pt x="1257" y="263661"/>
                </a:lnTo>
                <a:lnTo>
                  <a:pt x="0" y="309561"/>
                </a:lnTo>
                <a:lnTo>
                  <a:pt x="3429" y="355220"/>
                </a:lnTo>
                <a:lnTo>
                  <a:pt x="11478" y="400258"/>
                </a:lnTo>
                <a:lnTo>
                  <a:pt x="24079" y="444294"/>
                </a:lnTo>
                <a:lnTo>
                  <a:pt x="41163" y="486950"/>
                </a:lnTo>
                <a:lnTo>
                  <a:pt x="62664" y="527847"/>
                </a:lnTo>
                <a:lnTo>
                  <a:pt x="88513" y="566603"/>
                </a:lnTo>
                <a:lnTo>
                  <a:pt x="118643" y="602841"/>
                </a:lnTo>
                <a:lnTo>
                  <a:pt x="152987" y="636180"/>
                </a:lnTo>
                <a:lnTo>
                  <a:pt x="191475" y="666242"/>
                </a:lnTo>
                <a:lnTo>
                  <a:pt x="255610" y="574548"/>
                </a:lnTo>
                <a:lnTo>
                  <a:pt x="217909" y="545140"/>
                </a:lnTo>
                <a:lnTo>
                  <a:pt x="184114" y="512510"/>
                </a:lnTo>
                <a:lnTo>
                  <a:pt x="154313" y="477016"/>
                </a:lnTo>
                <a:lnTo>
                  <a:pt x="128592" y="439016"/>
                </a:lnTo>
                <a:lnTo>
                  <a:pt x="107040" y="398868"/>
                </a:lnTo>
                <a:lnTo>
                  <a:pt x="89745" y="356931"/>
                </a:lnTo>
                <a:lnTo>
                  <a:pt x="76794" y="313563"/>
                </a:lnTo>
                <a:lnTo>
                  <a:pt x="68275" y="269121"/>
                </a:lnTo>
                <a:lnTo>
                  <a:pt x="64276" y="223965"/>
                </a:lnTo>
                <a:lnTo>
                  <a:pt x="64884" y="178452"/>
                </a:lnTo>
                <a:lnTo>
                  <a:pt x="70188" y="132941"/>
                </a:lnTo>
                <a:lnTo>
                  <a:pt x="80274" y="87789"/>
                </a:lnTo>
                <a:lnTo>
                  <a:pt x="95232" y="43356"/>
                </a:lnTo>
                <a:lnTo>
                  <a:pt x="115148" y="0"/>
                </a:lnTo>
                <a:close/>
              </a:path>
            </a:pathLst>
          </a:custGeom>
          <a:solidFill>
            <a:srgbClr val="CD0000"/>
          </a:solidFill>
        </p:spPr>
        <p:txBody>
          <a:bodyPr wrap="square" lIns="0" tIns="0" rIns="0" bIns="0" rtlCol="0"/>
          <a:lstStyle/>
          <a:p>
            <a:endParaRPr/>
          </a:p>
        </p:txBody>
      </p:sp>
      <p:sp>
        <p:nvSpPr>
          <p:cNvPr id="41" name="object 28"/>
          <p:cNvSpPr/>
          <p:nvPr/>
        </p:nvSpPr>
        <p:spPr>
          <a:xfrm>
            <a:off x="2334260" y="2755900"/>
            <a:ext cx="654685" cy="300355"/>
          </a:xfrm>
          <a:custGeom>
            <a:avLst/>
            <a:gdLst/>
            <a:ahLst/>
            <a:cxnLst/>
            <a:rect l="l" t="t" r="r" b="b"/>
            <a:pathLst>
              <a:path w="654685" h="300355">
                <a:moveTo>
                  <a:pt x="440876" y="17631"/>
                </a:moveTo>
                <a:lnTo>
                  <a:pt x="392213" y="19125"/>
                </a:lnTo>
                <a:lnTo>
                  <a:pt x="344258" y="25849"/>
                </a:lnTo>
                <a:lnTo>
                  <a:pt x="297433" y="37671"/>
                </a:lnTo>
                <a:lnTo>
                  <a:pt x="252165" y="54459"/>
                </a:lnTo>
                <a:lnTo>
                  <a:pt x="208877" y="76082"/>
                </a:lnTo>
                <a:lnTo>
                  <a:pt x="167993" y="102407"/>
                </a:lnTo>
                <a:lnTo>
                  <a:pt x="129937" y="133303"/>
                </a:lnTo>
                <a:lnTo>
                  <a:pt x="95134" y="168638"/>
                </a:lnTo>
                <a:lnTo>
                  <a:pt x="64007" y="208279"/>
                </a:lnTo>
                <a:lnTo>
                  <a:pt x="0" y="299974"/>
                </a:lnTo>
                <a:lnTo>
                  <a:pt x="31126" y="260332"/>
                </a:lnTo>
                <a:lnTo>
                  <a:pt x="65928" y="224997"/>
                </a:lnTo>
                <a:lnTo>
                  <a:pt x="103983" y="194101"/>
                </a:lnTo>
                <a:lnTo>
                  <a:pt x="144864" y="167776"/>
                </a:lnTo>
                <a:lnTo>
                  <a:pt x="188148" y="146153"/>
                </a:lnTo>
                <a:lnTo>
                  <a:pt x="233410" y="129365"/>
                </a:lnTo>
                <a:lnTo>
                  <a:pt x="280224" y="117543"/>
                </a:lnTo>
                <a:lnTo>
                  <a:pt x="328167" y="110819"/>
                </a:lnTo>
                <a:lnTo>
                  <a:pt x="376814" y="109325"/>
                </a:lnTo>
                <a:lnTo>
                  <a:pt x="646033" y="109325"/>
                </a:lnTo>
                <a:lnTo>
                  <a:pt x="630262" y="45847"/>
                </a:lnTo>
                <a:lnTo>
                  <a:pt x="586866" y="45847"/>
                </a:lnTo>
                <a:lnTo>
                  <a:pt x="538627" y="30860"/>
                </a:lnTo>
                <a:lnTo>
                  <a:pt x="489822" y="21498"/>
                </a:lnTo>
                <a:lnTo>
                  <a:pt x="440876" y="17631"/>
                </a:lnTo>
                <a:close/>
              </a:path>
              <a:path w="654685" h="300355">
                <a:moveTo>
                  <a:pt x="646033" y="109325"/>
                </a:moveTo>
                <a:lnTo>
                  <a:pt x="376814" y="109325"/>
                </a:lnTo>
                <a:lnTo>
                  <a:pt x="425741" y="113192"/>
                </a:lnTo>
                <a:lnTo>
                  <a:pt x="474521" y="122554"/>
                </a:lnTo>
                <a:lnTo>
                  <a:pt x="522731" y="137540"/>
                </a:lnTo>
                <a:lnTo>
                  <a:pt x="490727" y="183514"/>
                </a:lnTo>
                <a:lnTo>
                  <a:pt x="654684" y="144145"/>
                </a:lnTo>
                <a:lnTo>
                  <a:pt x="646033" y="109325"/>
                </a:lnTo>
                <a:close/>
              </a:path>
              <a:path w="654685" h="300355">
                <a:moveTo>
                  <a:pt x="618870" y="0"/>
                </a:moveTo>
                <a:lnTo>
                  <a:pt x="586866" y="45847"/>
                </a:lnTo>
                <a:lnTo>
                  <a:pt x="630262" y="45847"/>
                </a:lnTo>
                <a:lnTo>
                  <a:pt x="618870" y="0"/>
                </a:lnTo>
                <a:close/>
              </a:path>
            </a:pathLst>
          </a:custGeom>
          <a:solidFill>
            <a:srgbClr val="FF0000"/>
          </a:solidFill>
        </p:spPr>
        <p:txBody>
          <a:bodyPr wrap="square" lIns="0" tIns="0" rIns="0" bIns="0" rtlCol="0"/>
          <a:lstStyle/>
          <a:p>
            <a:endParaRPr/>
          </a:p>
        </p:txBody>
      </p:sp>
      <p:sp>
        <p:nvSpPr>
          <p:cNvPr id="42" name="object 29"/>
          <p:cNvSpPr/>
          <p:nvPr/>
        </p:nvSpPr>
        <p:spPr>
          <a:xfrm>
            <a:off x="2254036" y="3012058"/>
            <a:ext cx="255904" cy="666750"/>
          </a:xfrm>
          <a:custGeom>
            <a:avLst/>
            <a:gdLst/>
            <a:ahLst/>
            <a:cxnLst/>
            <a:rect l="l" t="t" r="r" b="b"/>
            <a:pathLst>
              <a:path w="255905" h="666750">
                <a:moveTo>
                  <a:pt x="115148" y="0"/>
                </a:moveTo>
                <a:lnTo>
                  <a:pt x="88412" y="32432"/>
                </a:lnTo>
                <a:lnTo>
                  <a:pt x="54514" y="85209"/>
                </a:lnTo>
                <a:lnTo>
                  <a:pt x="33830" y="128265"/>
                </a:lnTo>
                <a:lnTo>
                  <a:pt x="18105" y="172604"/>
                </a:lnTo>
                <a:lnTo>
                  <a:pt x="7270" y="217843"/>
                </a:lnTo>
                <a:lnTo>
                  <a:pt x="1257" y="263604"/>
                </a:lnTo>
                <a:lnTo>
                  <a:pt x="0" y="309507"/>
                </a:lnTo>
                <a:lnTo>
                  <a:pt x="3429" y="355170"/>
                </a:lnTo>
                <a:lnTo>
                  <a:pt x="11478" y="400213"/>
                </a:lnTo>
                <a:lnTo>
                  <a:pt x="24079" y="444258"/>
                </a:lnTo>
                <a:lnTo>
                  <a:pt x="41163" y="486922"/>
                </a:lnTo>
                <a:lnTo>
                  <a:pt x="62664" y="527827"/>
                </a:lnTo>
                <a:lnTo>
                  <a:pt x="88513" y="566591"/>
                </a:lnTo>
                <a:lnTo>
                  <a:pt x="118643" y="602835"/>
                </a:lnTo>
                <a:lnTo>
                  <a:pt x="152987" y="636179"/>
                </a:lnTo>
                <a:lnTo>
                  <a:pt x="191475" y="666241"/>
                </a:lnTo>
                <a:lnTo>
                  <a:pt x="255483" y="574548"/>
                </a:lnTo>
                <a:lnTo>
                  <a:pt x="217808" y="545138"/>
                </a:lnTo>
                <a:lnTo>
                  <a:pt x="184034" y="512503"/>
                </a:lnTo>
                <a:lnTo>
                  <a:pt x="154251" y="477002"/>
                </a:lnTo>
                <a:lnTo>
                  <a:pt x="128546" y="438994"/>
                </a:lnTo>
                <a:lnTo>
                  <a:pt x="107006" y="398837"/>
                </a:lnTo>
                <a:lnTo>
                  <a:pt x="89721" y="356891"/>
                </a:lnTo>
                <a:lnTo>
                  <a:pt x="76778" y="313515"/>
                </a:lnTo>
                <a:lnTo>
                  <a:pt x="68265" y="269068"/>
                </a:lnTo>
                <a:lnTo>
                  <a:pt x="64270" y="223909"/>
                </a:lnTo>
                <a:lnTo>
                  <a:pt x="64881" y="178396"/>
                </a:lnTo>
                <a:lnTo>
                  <a:pt x="70186" y="132890"/>
                </a:lnTo>
                <a:lnTo>
                  <a:pt x="80274" y="87749"/>
                </a:lnTo>
                <a:lnTo>
                  <a:pt x="95232" y="43333"/>
                </a:lnTo>
                <a:lnTo>
                  <a:pt x="115148" y="0"/>
                </a:lnTo>
                <a:close/>
              </a:path>
            </a:pathLst>
          </a:custGeom>
          <a:solidFill>
            <a:srgbClr val="CD0000"/>
          </a:solidFill>
        </p:spPr>
        <p:txBody>
          <a:bodyPr wrap="square" lIns="0" tIns="0" rIns="0" bIns="0" rtlCol="0"/>
          <a:lstStyle/>
          <a:p>
            <a:endParaRPr/>
          </a:p>
        </p:txBody>
      </p:sp>
      <p:sp>
        <p:nvSpPr>
          <p:cNvPr id="43" name="object 30"/>
          <p:cNvSpPr txBox="1"/>
          <p:nvPr/>
        </p:nvSpPr>
        <p:spPr>
          <a:xfrm>
            <a:off x="399739" y="3686161"/>
            <a:ext cx="939800" cy="575310"/>
          </a:xfrm>
          <a:prstGeom prst="rect">
            <a:avLst/>
          </a:prstGeom>
        </p:spPr>
        <p:txBody>
          <a:bodyPr vert="horz" wrap="square" lIns="0" tIns="12700" rIns="0" bIns="0" rtlCol="0">
            <a:spAutoFit/>
          </a:bodyPr>
          <a:lstStyle/>
          <a:p>
            <a:pPr algn="ctr">
              <a:lnSpc>
                <a:spcPct val="100000"/>
              </a:lnSpc>
              <a:spcBef>
                <a:spcPts val="100"/>
              </a:spcBef>
            </a:pPr>
            <a:r>
              <a:rPr sz="1800" b="1" spc="-5" dirty="0">
                <a:solidFill>
                  <a:srgbClr val="C00000"/>
                </a:solidFill>
                <a:latin typeface="微軟正黑體"/>
                <a:cs typeface="微軟正黑體"/>
              </a:rPr>
              <a:t>市場需求</a:t>
            </a:r>
            <a:endParaRPr sz="1800" dirty="0">
              <a:latin typeface="微軟正黑體"/>
              <a:cs typeface="微軟正黑體"/>
            </a:endParaRPr>
          </a:p>
          <a:p>
            <a:pPr algn="ctr">
              <a:lnSpc>
                <a:spcPct val="100000"/>
              </a:lnSpc>
              <a:spcBef>
                <a:spcPts val="5"/>
              </a:spcBef>
            </a:pPr>
            <a:r>
              <a:rPr sz="1800" b="1" dirty="0">
                <a:solidFill>
                  <a:srgbClr val="C00000"/>
                </a:solidFill>
                <a:latin typeface="微軟正黑體"/>
                <a:cs typeface="微軟正黑體"/>
              </a:rPr>
              <a:t>驗證</a:t>
            </a:r>
            <a:endParaRPr sz="1800" dirty="0">
              <a:latin typeface="微軟正黑體"/>
              <a:cs typeface="微軟正黑體"/>
            </a:endParaRPr>
          </a:p>
        </p:txBody>
      </p:sp>
      <p:sp>
        <p:nvSpPr>
          <p:cNvPr id="44" name="object 31"/>
          <p:cNvSpPr/>
          <p:nvPr/>
        </p:nvSpPr>
        <p:spPr>
          <a:xfrm>
            <a:off x="529590" y="2704338"/>
            <a:ext cx="1576070" cy="646430"/>
          </a:xfrm>
          <a:custGeom>
            <a:avLst/>
            <a:gdLst/>
            <a:ahLst/>
            <a:cxnLst/>
            <a:rect l="l" t="t" r="r" b="b"/>
            <a:pathLst>
              <a:path w="1576070" h="646429">
                <a:moveTo>
                  <a:pt x="0" y="646176"/>
                </a:moveTo>
                <a:lnTo>
                  <a:pt x="1575816" y="646176"/>
                </a:lnTo>
                <a:lnTo>
                  <a:pt x="1575816" y="0"/>
                </a:lnTo>
                <a:lnTo>
                  <a:pt x="0" y="0"/>
                </a:lnTo>
                <a:lnTo>
                  <a:pt x="0" y="646176"/>
                </a:lnTo>
                <a:close/>
              </a:path>
            </a:pathLst>
          </a:custGeom>
          <a:ln w="19812">
            <a:solidFill>
              <a:srgbClr val="FF0000"/>
            </a:solidFill>
          </a:ln>
        </p:spPr>
        <p:txBody>
          <a:bodyPr wrap="square" lIns="0" tIns="0" rIns="0" bIns="0" rtlCol="0"/>
          <a:lstStyle/>
          <a:p>
            <a:endParaRPr/>
          </a:p>
        </p:txBody>
      </p:sp>
      <p:sp>
        <p:nvSpPr>
          <p:cNvPr id="45" name="object 32"/>
          <p:cNvSpPr/>
          <p:nvPr/>
        </p:nvSpPr>
        <p:spPr>
          <a:xfrm>
            <a:off x="2107692" y="2830322"/>
            <a:ext cx="382270" cy="20955"/>
          </a:xfrm>
          <a:custGeom>
            <a:avLst/>
            <a:gdLst/>
            <a:ahLst/>
            <a:cxnLst/>
            <a:rect l="l" t="t" r="r" b="b"/>
            <a:pathLst>
              <a:path w="382269" h="20955">
                <a:moveTo>
                  <a:pt x="-9906" y="10287"/>
                </a:moveTo>
                <a:lnTo>
                  <a:pt x="391921" y="10287"/>
                </a:lnTo>
              </a:path>
            </a:pathLst>
          </a:custGeom>
          <a:ln w="40385">
            <a:solidFill>
              <a:srgbClr val="FF0000"/>
            </a:solidFill>
          </a:ln>
        </p:spPr>
        <p:txBody>
          <a:bodyPr wrap="square" lIns="0" tIns="0" rIns="0" bIns="0" rtlCol="0"/>
          <a:lstStyle/>
          <a:p>
            <a:endParaRPr/>
          </a:p>
        </p:txBody>
      </p:sp>
      <p:sp>
        <p:nvSpPr>
          <p:cNvPr id="46" name="object 33"/>
          <p:cNvSpPr txBox="1"/>
          <p:nvPr/>
        </p:nvSpPr>
        <p:spPr>
          <a:xfrm>
            <a:off x="618236" y="2731770"/>
            <a:ext cx="1398905" cy="574040"/>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C00000"/>
                </a:solidFill>
                <a:latin typeface="微軟正黑體"/>
                <a:cs typeface="微軟正黑體"/>
              </a:rPr>
              <a:t>完成首次募資</a:t>
            </a:r>
            <a:endParaRPr sz="1800" dirty="0">
              <a:latin typeface="微軟正黑體"/>
              <a:cs typeface="微軟正黑體"/>
            </a:endParaRPr>
          </a:p>
          <a:p>
            <a:pPr algn="ctr">
              <a:lnSpc>
                <a:spcPct val="100000"/>
              </a:lnSpc>
            </a:pPr>
            <a:r>
              <a:rPr sz="1800" b="1" spc="-10" dirty="0">
                <a:solidFill>
                  <a:srgbClr val="C00000"/>
                </a:solidFill>
                <a:latin typeface="Arial"/>
                <a:cs typeface="Arial"/>
              </a:rPr>
              <a:t>(Angel</a:t>
            </a:r>
            <a:r>
              <a:rPr sz="1800" b="1" spc="20" dirty="0">
                <a:solidFill>
                  <a:srgbClr val="C00000"/>
                </a:solidFill>
                <a:latin typeface="Arial"/>
                <a:cs typeface="Arial"/>
              </a:rPr>
              <a:t> </a:t>
            </a:r>
            <a:r>
              <a:rPr sz="1800" b="1" spc="-5" dirty="0">
                <a:solidFill>
                  <a:srgbClr val="C00000"/>
                </a:solidFill>
                <a:latin typeface="Arial"/>
                <a:cs typeface="Arial"/>
              </a:rPr>
              <a:t>R)</a:t>
            </a:r>
            <a:endParaRPr sz="1800" dirty="0">
              <a:latin typeface="Arial"/>
              <a:cs typeface="Arial"/>
            </a:endParaRPr>
          </a:p>
        </p:txBody>
      </p:sp>
      <p:sp>
        <p:nvSpPr>
          <p:cNvPr id="48" name="object 35"/>
          <p:cNvSpPr/>
          <p:nvPr/>
        </p:nvSpPr>
        <p:spPr>
          <a:xfrm>
            <a:off x="4626864" y="4224528"/>
            <a:ext cx="1104900" cy="569976"/>
          </a:xfrm>
          <a:prstGeom prst="rect">
            <a:avLst/>
          </a:prstGeom>
          <a:blipFill>
            <a:blip r:embed="rId4" cstate="print"/>
            <a:stretch>
              <a:fillRect/>
            </a:stretch>
          </a:blipFill>
        </p:spPr>
        <p:txBody>
          <a:bodyPr wrap="square" lIns="0" tIns="0" rIns="0" bIns="0" rtlCol="0"/>
          <a:lstStyle/>
          <a:p>
            <a:endParaRPr/>
          </a:p>
        </p:txBody>
      </p:sp>
      <p:sp>
        <p:nvSpPr>
          <p:cNvPr id="49" name="object 36"/>
          <p:cNvSpPr/>
          <p:nvPr/>
        </p:nvSpPr>
        <p:spPr>
          <a:xfrm>
            <a:off x="4151376" y="3256788"/>
            <a:ext cx="1104900" cy="569976"/>
          </a:xfrm>
          <a:prstGeom prst="rect">
            <a:avLst/>
          </a:prstGeom>
          <a:blipFill>
            <a:blip r:embed="rId5" cstate="print"/>
            <a:stretch>
              <a:fillRect/>
            </a:stretch>
          </a:blipFill>
        </p:spPr>
        <p:txBody>
          <a:bodyPr wrap="square" lIns="0" tIns="0" rIns="0" bIns="0" rtlCol="0"/>
          <a:lstStyle/>
          <a:p>
            <a:endParaRPr/>
          </a:p>
        </p:txBody>
      </p:sp>
      <p:sp>
        <p:nvSpPr>
          <p:cNvPr id="50" name="object 37"/>
          <p:cNvSpPr txBox="1"/>
          <p:nvPr/>
        </p:nvSpPr>
        <p:spPr>
          <a:xfrm>
            <a:off x="5150293" y="5151972"/>
            <a:ext cx="1104900" cy="998991"/>
          </a:xfrm>
          <a:prstGeom prst="rect">
            <a:avLst/>
          </a:prstGeom>
        </p:spPr>
        <p:txBody>
          <a:bodyPr vert="horz" wrap="square" lIns="0" tIns="156210" rIns="0" bIns="0" rtlCol="0">
            <a:spAutoFit/>
          </a:bodyPr>
          <a:lstStyle/>
          <a:p>
            <a:pPr algn="ctr">
              <a:lnSpc>
                <a:spcPct val="100000"/>
              </a:lnSpc>
              <a:spcBef>
                <a:spcPts val="1230"/>
              </a:spcBef>
            </a:pPr>
            <a:r>
              <a:rPr lang="zh-TW" altLang="en-US" sz="2000" b="1" dirty="0">
                <a:latin typeface="Microsoft JhengHei" panose="020B0604030504040204" pitchFamily="34" charset="-120"/>
                <a:ea typeface="Microsoft JhengHei" panose="020B0604030504040204" pitchFamily="34" charset="-120"/>
              </a:rPr>
              <a:t>潛力案源</a:t>
            </a:r>
            <a:endParaRPr sz="2000" b="1" dirty="0">
              <a:latin typeface="Microsoft JhengHei" panose="020B0604030504040204" pitchFamily="34" charset="-120"/>
              <a:ea typeface="Microsoft JhengHei" panose="020B0604030504040204" pitchFamily="34" charset="-120"/>
            </a:endParaRPr>
          </a:p>
          <a:p>
            <a:pPr marL="58419" marR="5080" algn="ctr">
              <a:lnSpc>
                <a:spcPct val="100000"/>
              </a:lnSpc>
              <a:spcBef>
                <a:spcPts val="795"/>
              </a:spcBef>
            </a:pPr>
            <a:r>
              <a:rPr sz="1400" dirty="0" err="1">
                <a:latin typeface="微軟正黑體"/>
                <a:cs typeface="微軟正黑體"/>
              </a:rPr>
              <a:t>智財評估</a:t>
            </a:r>
            <a:r>
              <a:rPr sz="1400" dirty="0">
                <a:latin typeface="微軟正黑體"/>
                <a:cs typeface="微軟正黑體"/>
              </a:rPr>
              <a:t> </a:t>
            </a:r>
            <a:r>
              <a:rPr lang="zh-TW" altLang="en-US" sz="1400" dirty="0">
                <a:latin typeface="微軟正黑體"/>
                <a:cs typeface="微軟正黑體"/>
              </a:rPr>
              <a:t>   </a:t>
            </a:r>
            <a:r>
              <a:rPr sz="1400" dirty="0" err="1">
                <a:latin typeface="微軟正黑體"/>
                <a:cs typeface="微軟正黑體"/>
              </a:rPr>
              <a:t>市場應用</a:t>
            </a:r>
            <a:endParaRPr sz="1400" dirty="0">
              <a:latin typeface="微軟正黑體"/>
              <a:cs typeface="微軟正黑體"/>
            </a:endParaRPr>
          </a:p>
        </p:txBody>
      </p:sp>
      <p:sp>
        <p:nvSpPr>
          <p:cNvPr id="51" name="object 38"/>
          <p:cNvSpPr txBox="1"/>
          <p:nvPr/>
        </p:nvSpPr>
        <p:spPr>
          <a:xfrm>
            <a:off x="4775072" y="4181946"/>
            <a:ext cx="835025" cy="939165"/>
          </a:xfrm>
          <a:prstGeom prst="rect">
            <a:avLst/>
          </a:prstGeom>
        </p:spPr>
        <p:txBody>
          <a:bodyPr vert="horz" wrap="square" lIns="0" tIns="119380" rIns="0" bIns="0" rtlCol="0">
            <a:spAutoFit/>
          </a:bodyPr>
          <a:lstStyle/>
          <a:p>
            <a:pPr algn="ctr">
              <a:spcBef>
                <a:spcPts val="1230"/>
              </a:spcBef>
            </a:pPr>
            <a:r>
              <a:rPr sz="2000" b="1" dirty="0">
                <a:latin typeface="Microsoft JhengHei" panose="020B0604030504040204" pitchFamily="34" charset="-120"/>
                <a:ea typeface="Microsoft JhengHei" panose="020B0604030504040204" pitchFamily="34" charset="-120"/>
              </a:rPr>
              <a:t>萌芽案</a:t>
            </a:r>
          </a:p>
          <a:p>
            <a:pPr marL="108585" marR="5080">
              <a:lnSpc>
                <a:spcPct val="100000"/>
              </a:lnSpc>
              <a:spcBef>
                <a:spcPts val="590"/>
              </a:spcBef>
            </a:pPr>
            <a:r>
              <a:rPr sz="1400" dirty="0">
                <a:latin typeface="微軟正黑體"/>
                <a:cs typeface="微軟正黑體"/>
              </a:rPr>
              <a:t>團隊組成 原型製作</a:t>
            </a:r>
          </a:p>
        </p:txBody>
      </p:sp>
      <p:sp>
        <p:nvSpPr>
          <p:cNvPr id="52" name="object 39"/>
          <p:cNvSpPr txBox="1"/>
          <p:nvPr/>
        </p:nvSpPr>
        <p:spPr>
          <a:xfrm>
            <a:off x="4299584" y="3198418"/>
            <a:ext cx="804545" cy="967105"/>
          </a:xfrm>
          <a:prstGeom prst="rect">
            <a:avLst/>
          </a:prstGeom>
        </p:spPr>
        <p:txBody>
          <a:bodyPr vert="horz" wrap="square" lIns="0" tIns="135890" rIns="0" bIns="0" rtlCol="0">
            <a:spAutoFit/>
          </a:bodyPr>
          <a:lstStyle/>
          <a:p>
            <a:pPr marL="12700">
              <a:lnSpc>
                <a:spcPct val="100000"/>
              </a:lnSpc>
              <a:spcBef>
                <a:spcPts val="1070"/>
              </a:spcBef>
            </a:pPr>
            <a:r>
              <a:rPr sz="2000" b="1" dirty="0">
                <a:latin typeface="微軟正黑體"/>
                <a:cs typeface="微軟正黑體"/>
              </a:rPr>
              <a:t>拔尖案</a:t>
            </a:r>
          </a:p>
          <a:p>
            <a:pPr marL="78105" marR="5080">
              <a:lnSpc>
                <a:spcPct val="100000"/>
              </a:lnSpc>
              <a:spcBef>
                <a:spcPts val="680"/>
              </a:spcBef>
            </a:pPr>
            <a:r>
              <a:rPr sz="1400" dirty="0">
                <a:latin typeface="微軟正黑體"/>
                <a:cs typeface="微軟正黑體"/>
              </a:rPr>
              <a:t>場域驗證 獲利模式</a:t>
            </a:r>
          </a:p>
        </p:txBody>
      </p:sp>
      <p:sp>
        <p:nvSpPr>
          <p:cNvPr id="53" name="object 40"/>
          <p:cNvSpPr/>
          <p:nvPr/>
        </p:nvSpPr>
        <p:spPr>
          <a:xfrm>
            <a:off x="4154423" y="3607308"/>
            <a:ext cx="1165860" cy="199644"/>
          </a:xfrm>
          <a:prstGeom prst="rect">
            <a:avLst/>
          </a:prstGeom>
          <a:blipFill>
            <a:blip r:embed="rId3" cstate="print"/>
            <a:stretch>
              <a:fillRect/>
            </a:stretch>
          </a:blipFill>
        </p:spPr>
        <p:txBody>
          <a:bodyPr wrap="square" lIns="0" tIns="0" rIns="0" bIns="0" rtlCol="0"/>
          <a:lstStyle/>
          <a:p>
            <a:endParaRPr/>
          </a:p>
        </p:txBody>
      </p:sp>
      <p:sp>
        <p:nvSpPr>
          <p:cNvPr id="54" name="object 41"/>
          <p:cNvSpPr/>
          <p:nvPr/>
        </p:nvSpPr>
        <p:spPr>
          <a:xfrm>
            <a:off x="4197096" y="3627120"/>
            <a:ext cx="1080135" cy="114300"/>
          </a:xfrm>
          <a:custGeom>
            <a:avLst/>
            <a:gdLst/>
            <a:ahLst/>
            <a:cxnLst/>
            <a:rect l="l" t="t" r="r" b="b"/>
            <a:pathLst>
              <a:path w="1080135" h="114300">
                <a:moveTo>
                  <a:pt x="57150" y="0"/>
                </a:moveTo>
                <a:lnTo>
                  <a:pt x="34879" y="4482"/>
                </a:lnTo>
                <a:lnTo>
                  <a:pt x="16716" y="16716"/>
                </a:lnTo>
                <a:lnTo>
                  <a:pt x="4482" y="34879"/>
                </a:lnTo>
                <a:lnTo>
                  <a:pt x="0" y="57149"/>
                </a:lnTo>
                <a:lnTo>
                  <a:pt x="4482" y="79420"/>
                </a:lnTo>
                <a:lnTo>
                  <a:pt x="16716" y="97583"/>
                </a:lnTo>
                <a:lnTo>
                  <a:pt x="34879" y="109817"/>
                </a:lnTo>
                <a:lnTo>
                  <a:pt x="57150" y="114299"/>
                </a:lnTo>
                <a:lnTo>
                  <a:pt x="79420" y="109817"/>
                </a:lnTo>
                <a:lnTo>
                  <a:pt x="97583" y="97583"/>
                </a:lnTo>
                <a:lnTo>
                  <a:pt x="109817" y="79420"/>
                </a:lnTo>
                <a:lnTo>
                  <a:pt x="110465" y="76199"/>
                </a:lnTo>
                <a:lnTo>
                  <a:pt x="57150" y="76199"/>
                </a:lnTo>
                <a:lnTo>
                  <a:pt x="57150" y="38099"/>
                </a:lnTo>
                <a:lnTo>
                  <a:pt x="110465" y="38099"/>
                </a:lnTo>
                <a:lnTo>
                  <a:pt x="109817" y="34879"/>
                </a:lnTo>
                <a:lnTo>
                  <a:pt x="97583" y="16716"/>
                </a:lnTo>
                <a:lnTo>
                  <a:pt x="79420" y="4482"/>
                </a:lnTo>
                <a:lnTo>
                  <a:pt x="57150" y="0"/>
                </a:lnTo>
                <a:close/>
              </a:path>
              <a:path w="1080135" h="114300">
                <a:moveTo>
                  <a:pt x="1022857" y="0"/>
                </a:moveTo>
                <a:lnTo>
                  <a:pt x="1000640" y="4482"/>
                </a:lnTo>
                <a:lnTo>
                  <a:pt x="982471" y="16716"/>
                </a:lnTo>
                <a:lnTo>
                  <a:pt x="970208" y="34879"/>
                </a:lnTo>
                <a:lnTo>
                  <a:pt x="965707" y="57149"/>
                </a:lnTo>
                <a:lnTo>
                  <a:pt x="970208" y="79420"/>
                </a:lnTo>
                <a:lnTo>
                  <a:pt x="982471" y="97583"/>
                </a:lnTo>
                <a:lnTo>
                  <a:pt x="1000640" y="109817"/>
                </a:lnTo>
                <a:lnTo>
                  <a:pt x="1022857" y="114299"/>
                </a:lnTo>
                <a:lnTo>
                  <a:pt x="1045128" y="109817"/>
                </a:lnTo>
                <a:lnTo>
                  <a:pt x="1063291" y="97583"/>
                </a:lnTo>
                <a:lnTo>
                  <a:pt x="1075525" y="79420"/>
                </a:lnTo>
                <a:lnTo>
                  <a:pt x="1076173" y="76199"/>
                </a:lnTo>
                <a:lnTo>
                  <a:pt x="1022857" y="76199"/>
                </a:lnTo>
                <a:lnTo>
                  <a:pt x="1022857" y="38099"/>
                </a:lnTo>
                <a:lnTo>
                  <a:pt x="1076173" y="38099"/>
                </a:lnTo>
                <a:lnTo>
                  <a:pt x="1075525" y="34879"/>
                </a:lnTo>
                <a:lnTo>
                  <a:pt x="1063291" y="16716"/>
                </a:lnTo>
                <a:lnTo>
                  <a:pt x="1045128" y="4482"/>
                </a:lnTo>
                <a:lnTo>
                  <a:pt x="1022857" y="0"/>
                </a:lnTo>
                <a:close/>
              </a:path>
              <a:path w="1080135" h="114300">
                <a:moveTo>
                  <a:pt x="110465" y="38099"/>
                </a:moveTo>
                <a:lnTo>
                  <a:pt x="57150" y="38099"/>
                </a:lnTo>
                <a:lnTo>
                  <a:pt x="57150" y="76199"/>
                </a:lnTo>
                <a:lnTo>
                  <a:pt x="110465" y="76199"/>
                </a:lnTo>
                <a:lnTo>
                  <a:pt x="114300" y="57149"/>
                </a:lnTo>
                <a:lnTo>
                  <a:pt x="110465" y="38099"/>
                </a:lnTo>
                <a:close/>
              </a:path>
              <a:path w="1080135" h="114300">
                <a:moveTo>
                  <a:pt x="969557" y="38099"/>
                </a:moveTo>
                <a:lnTo>
                  <a:pt x="110465" y="38099"/>
                </a:lnTo>
                <a:lnTo>
                  <a:pt x="114300" y="57149"/>
                </a:lnTo>
                <a:lnTo>
                  <a:pt x="110465" y="76199"/>
                </a:lnTo>
                <a:lnTo>
                  <a:pt x="969557" y="76199"/>
                </a:lnTo>
                <a:lnTo>
                  <a:pt x="965707" y="57149"/>
                </a:lnTo>
                <a:lnTo>
                  <a:pt x="969557" y="38099"/>
                </a:lnTo>
                <a:close/>
              </a:path>
              <a:path w="1080135" h="114300">
                <a:moveTo>
                  <a:pt x="1076173" y="38099"/>
                </a:moveTo>
                <a:lnTo>
                  <a:pt x="1022857" y="38099"/>
                </a:lnTo>
                <a:lnTo>
                  <a:pt x="1022857" y="76199"/>
                </a:lnTo>
                <a:lnTo>
                  <a:pt x="1076173" y="76199"/>
                </a:lnTo>
                <a:lnTo>
                  <a:pt x="1080007" y="57149"/>
                </a:lnTo>
                <a:lnTo>
                  <a:pt x="1076173" y="38099"/>
                </a:lnTo>
                <a:close/>
              </a:path>
            </a:pathLst>
          </a:custGeom>
          <a:solidFill>
            <a:srgbClr val="000000"/>
          </a:solidFill>
        </p:spPr>
        <p:txBody>
          <a:bodyPr wrap="square" lIns="0" tIns="0" rIns="0" bIns="0" rtlCol="0"/>
          <a:lstStyle/>
          <a:p>
            <a:endParaRPr/>
          </a:p>
        </p:txBody>
      </p:sp>
      <p:sp>
        <p:nvSpPr>
          <p:cNvPr id="55" name="object 42"/>
          <p:cNvSpPr/>
          <p:nvPr/>
        </p:nvSpPr>
        <p:spPr>
          <a:xfrm>
            <a:off x="4620767" y="4562855"/>
            <a:ext cx="1165860" cy="199644"/>
          </a:xfrm>
          <a:prstGeom prst="rect">
            <a:avLst/>
          </a:prstGeom>
          <a:blipFill>
            <a:blip r:embed="rId3" cstate="print"/>
            <a:stretch>
              <a:fillRect/>
            </a:stretch>
          </a:blipFill>
        </p:spPr>
        <p:txBody>
          <a:bodyPr wrap="square" lIns="0" tIns="0" rIns="0" bIns="0" rtlCol="0"/>
          <a:lstStyle/>
          <a:p>
            <a:endParaRPr/>
          </a:p>
        </p:txBody>
      </p:sp>
      <p:sp>
        <p:nvSpPr>
          <p:cNvPr id="56" name="object 43"/>
          <p:cNvSpPr/>
          <p:nvPr/>
        </p:nvSpPr>
        <p:spPr>
          <a:xfrm>
            <a:off x="4663440" y="4582667"/>
            <a:ext cx="1080135" cy="114300"/>
          </a:xfrm>
          <a:custGeom>
            <a:avLst/>
            <a:gdLst/>
            <a:ahLst/>
            <a:cxnLst/>
            <a:rect l="l" t="t" r="r" b="b"/>
            <a:pathLst>
              <a:path w="1080135" h="114300">
                <a:moveTo>
                  <a:pt x="57150" y="0"/>
                </a:moveTo>
                <a:lnTo>
                  <a:pt x="34879" y="4482"/>
                </a:lnTo>
                <a:lnTo>
                  <a:pt x="16716" y="16716"/>
                </a:lnTo>
                <a:lnTo>
                  <a:pt x="4482" y="34879"/>
                </a:lnTo>
                <a:lnTo>
                  <a:pt x="0" y="57149"/>
                </a:lnTo>
                <a:lnTo>
                  <a:pt x="4482" y="79420"/>
                </a:lnTo>
                <a:lnTo>
                  <a:pt x="16716" y="97583"/>
                </a:lnTo>
                <a:lnTo>
                  <a:pt x="34879" y="109817"/>
                </a:lnTo>
                <a:lnTo>
                  <a:pt x="57150" y="114299"/>
                </a:lnTo>
                <a:lnTo>
                  <a:pt x="79420" y="109817"/>
                </a:lnTo>
                <a:lnTo>
                  <a:pt x="97583" y="97583"/>
                </a:lnTo>
                <a:lnTo>
                  <a:pt x="109817" y="79420"/>
                </a:lnTo>
                <a:lnTo>
                  <a:pt x="110465" y="76199"/>
                </a:lnTo>
                <a:lnTo>
                  <a:pt x="57150" y="76199"/>
                </a:lnTo>
                <a:lnTo>
                  <a:pt x="57150" y="38099"/>
                </a:lnTo>
                <a:lnTo>
                  <a:pt x="110465" y="38099"/>
                </a:lnTo>
                <a:lnTo>
                  <a:pt x="109817" y="34879"/>
                </a:lnTo>
                <a:lnTo>
                  <a:pt x="97583" y="16716"/>
                </a:lnTo>
                <a:lnTo>
                  <a:pt x="79420" y="4482"/>
                </a:lnTo>
                <a:lnTo>
                  <a:pt x="57150" y="0"/>
                </a:lnTo>
                <a:close/>
              </a:path>
              <a:path w="1080135" h="114300">
                <a:moveTo>
                  <a:pt x="1022858" y="0"/>
                </a:moveTo>
                <a:lnTo>
                  <a:pt x="1000640" y="4482"/>
                </a:lnTo>
                <a:lnTo>
                  <a:pt x="982472" y="16716"/>
                </a:lnTo>
                <a:lnTo>
                  <a:pt x="970208" y="34879"/>
                </a:lnTo>
                <a:lnTo>
                  <a:pt x="965708" y="57149"/>
                </a:lnTo>
                <a:lnTo>
                  <a:pt x="970208" y="79420"/>
                </a:lnTo>
                <a:lnTo>
                  <a:pt x="982472" y="97583"/>
                </a:lnTo>
                <a:lnTo>
                  <a:pt x="1000640" y="109817"/>
                </a:lnTo>
                <a:lnTo>
                  <a:pt x="1022858" y="114299"/>
                </a:lnTo>
                <a:lnTo>
                  <a:pt x="1045128" y="109817"/>
                </a:lnTo>
                <a:lnTo>
                  <a:pt x="1063291" y="97583"/>
                </a:lnTo>
                <a:lnTo>
                  <a:pt x="1075525" y="79420"/>
                </a:lnTo>
                <a:lnTo>
                  <a:pt x="1076173" y="76199"/>
                </a:lnTo>
                <a:lnTo>
                  <a:pt x="1022858" y="76199"/>
                </a:lnTo>
                <a:lnTo>
                  <a:pt x="1022858" y="38099"/>
                </a:lnTo>
                <a:lnTo>
                  <a:pt x="1076173" y="38099"/>
                </a:lnTo>
                <a:lnTo>
                  <a:pt x="1075525" y="34879"/>
                </a:lnTo>
                <a:lnTo>
                  <a:pt x="1063291" y="16716"/>
                </a:lnTo>
                <a:lnTo>
                  <a:pt x="1045128" y="4482"/>
                </a:lnTo>
                <a:lnTo>
                  <a:pt x="1022858" y="0"/>
                </a:lnTo>
                <a:close/>
              </a:path>
              <a:path w="1080135" h="114300">
                <a:moveTo>
                  <a:pt x="110465" y="38099"/>
                </a:moveTo>
                <a:lnTo>
                  <a:pt x="57150" y="38099"/>
                </a:lnTo>
                <a:lnTo>
                  <a:pt x="57150" y="76199"/>
                </a:lnTo>
                <a:lnTo>
                  <a:pt x="110465" y="76199"/>
                </a:lnTo>
                <a:lnTo>
                  <a:pt x="114300" y="57149"/>
                </a:lnTo>
                <a:lnTo>
                  <a:pt x="110465" y="38099"/>
                </a:lnTo>
                <a:close/>
              </a:path>
              <a:path w="1080135" h="114300">
                <a:moveTo>
                  <a:pt x="969557" y="38099"/>
                </a:moveTo>
                <a:lnTo>
                  <a:pt x="110465" y="38099"/>
                </a:lnTo>
                <a:lnTo>
                  <a:pt x="114300" y="57149"/>
                </a:lnTo>
                <a:lnTo>
                  <a:pt x="110465" y="76199"/>
                </a:lnTo>
                <a:lnTo>
                  <a:pt x="969557" y="76199"/>
                </a:lnTo>
                <a:lnTo>
                  <a:pt x="965708" y="57149"/>
                </a:lnTo>
                <a:lnTo>
                  <a:pt x="969557" y="38099"/>
                </a:lnTo>
                <a:close/>
              </a:path>
              <a:path w="1080135" h="114300">
                <a:moveTo>
                  <a:pt x="1076173" y="38099"/>
                </a:moveTo>
                <a:lnTo>
                  <a:pt x="1022858" y="38099"/>
                </a:lnTo>
                <a:lnTo>
                  <a:pt x="1022858" y="76199"/>
                </a:lnTo>
                <a:lnTo>
                  <a:pt x="1076173" y="76199"/>
                </a:lnTo>
                <a:lnTo>
                  <a:pt x="1080008" y="57149"/>
                </a:lnTo>
                <a:lnTo>
                  <a:pt x="1076173" y="38099"/>
                </a:lnTo>
                <a:close/>
              </a:path>
            </a:pathLst>
          </a:custGeom>
          <a:solidFill>
            <a:srgbClr val="000000"/>
          </a:solidFill>
        </p:spPr>
        <p:txBody>
          <a:bodyPr wrap="square" lIns="0" tIns="0" rIns="0" bIns="0" rtlCol="0"/>
          <a:lstStyle/>
          <a:p>
            <a:endParaRPr/>
          </a:p>
        </p:txBody>
      </p:sp>
      <p:sp>
        <p:nvSpPr>
          <p:cNvPr id="57" name="object 44"/>
          <p:cNvSpPr/>
          <p:nvPr/>
        </p:nvSpPr>
        <p:spPr>
          <a:xfrm>
            <a:off x="5097779" y="5603747"/>
            <a:ext cx="1165860" cy="199644"/>
          </a:xfrm>
          <a:prstGeom prst="rect">
            <a:avLst/>
          </a:prstGeom>
          <a:blipFill>
            <a:blip r:embed="rId3" cstate="print"/>
            <a:stretch>
              <a:fillRect/>
            </a:stretch>
          </a:blipFill>
        </p:spPr>
        <p:txBody>
          <a:bodyPr wrap="square" lIns="0" tIns="0" rIns="0" bIns="0" rtlCol="0"/>
          <a:lstStyle/>
          <a:p>
            <a:endParaRPr/>
          </a:p>
        </p:txBody>
      </p:sp>
      <p:sp>
        <p:nvSpPr>
          <p:cNvPr id="58" name="object 45"/>
          <p:cNvSpPr/>
          <p:nvPr/>
        </p:nvSpPr>
        <p:spPr>
          <a:xfrm>
            <a:off x="5140452" y="5623559"/>
            <a:ext cx="1080135" cy="114300"/>
          </a:xfrm>
          <a:custGeom>
            <a:avLst/>
            <a:gdLst/>
            <a:ahLst/>
            <a:cxnLst/>
            <a:rect l="l" t="t" r="r" b="b"/>
            <a:pathLst>
              <a:path w="1080135" h="114300">
                <a:moveTo>
                  <a:pt x="57150" y="0"/>
                </a:moveTo>
                <a:lnTo>
                  <a:pt x="34879" y="4491"/>
                </a:lnTo>
                <a:lnTo>
                  <a:pt x="16716" y="16740"/>
                </a:lnTo>
                <a:lnTo>
                  <a:pt x="4482" y="34906"/>
                </a:lnTo>
                <a:lnTo>
                  <a:pt x="0" y="57149"/>
                </a:lnTo>
                <a:lnTo>
                  <a:pt x="4482" y="79393"/>
                </a:lnTo>
                <a:lnTo>
                  <a:pt x="16716" y="97559"/>
                </a:lnTo>
                <a:lnTo>
                  <a:pt x="34879" y="109808"/>
                </a:lnTo>
                <a:lnTo>
                  <a:pt x="57150" y="114299"/>
                </a:lnTo>
                <a:lnTo>
                  <a:pt x="79420" y="109808"/>
                </a:lnTo>
                <a:lnTo>
                  <a:pt x="97583" y="97559"/>
                </a:lnTo>
                <a:lnTo>
                  <a:pt x="109817" y="79393"/>
                </a:lnTo>
                <a:lnTo>
                  <a:pt x="110460" y="76199"/>
                </a:lnTo>
                <a:lnTo>
                  <a:pt x="57150" y="76199"/>
                </a:lnTo>
                <a:lnTo>
                  <a:pt x="57150" y="38099"/>
                </a:lnTo>
                <a:lnTo>
                  <a:pt x="110460" y="38099"/>
                </a:lnTo>
                <a:lnTo>
                  <a:pt x="109817" y="34906"/>
                </a:lnTo>
                <a:lnTo>
                  <a:pt x="97583" y="16740"/>
                </a:lnTo>
                <a:lnTo>
                  <a:pt x="79420" y="4491"/>
                </a:lnTo>
                <a:lnTo>
                  <a:pt x="57150" y="0"/>
                </a:lnTo>
                <a:close/>
              </a:path>
              <a:path w="1080135" h="114300">
                <a:moveTo>
                  <a:pt x="1022858" y="0"/>
                </a:moveTo>
                <a:lnTo>
                  <a:pt x="1000640" y="4491"/>
                </a:lnTo>
                <a:lnTo>
                  <a:pt x="982472" y="16740"/>
                </a:lnTo>
                <a:lnTo>
                  <a:pt x="970208" y="34906"/>
                </a:lnTo>
                <a:lnTo>
                  <a:pt x="965708" y="57149"/>
                </a:lnTo>
                <a:lnTo>
                  <a:pt x="970208" y="79393"/>
                </a:lnTo>
                <a:lnTo>
                  <a:pt x="982472" y="97559"/>
                </a:lnTo>
                <a:lnTo>
                  <a:pt x="1000640" y="109808"/>
                </a:lnTo>
                <a:lnTo>
                  <a:pt x="1022858" y="114299"/>
                </a:lnTo>
                <a:lnTo>
                  <a:pt x="1045128" y="109808"/>
                </a:lnTo>
                <a:lnTo>
                  <a:pt x="1063291" y="97559"/>
                </a:lnTo>
                <a:lnTo>
                  <a:pt x="1075525" y="79393"/>
                </a:lnTo>
                <a:lnTo>
                  <a:pt x="1076168" y="76199"/>
                </a:lnTo>
                <a:lnTo>
                  <a:pt x="1022858" y="76199"/>
                </a:lnTo>
                <a:lnTo>
                  <a:pt x="1022858" y="38099"/>
                </a:lnTo>
                <a:lnTo>
                  <a:pt x="1076168" y="38099"/>
                </a:lnTo>
                <a:lnTo>
                  <a:pt x="1075525" y="34906"/>
                </a:lnTo>
                <a:lnTo>
                  <a:pt x="1063291" y="16740"/>
                </a:lnTo>
                <a:lnTo>
                  <a:pt x="1045128" y="4491"/>
                </a:lnTo>
                <a:lnTo>
                  <a:pt x="1022858" y="0"/>
                </a:lnTo>
                <a:close/>
              </a:path>
              <a:path w="1080135" h="114300">
                <a:moveTo>
                  <a:pt x="110460" y="38099"/>
                </a:moveTo>
                <a:lnTo>
                  <a:pt x="57150" y="38099"/>
                </a:lnTo>
                <a:lnTo>
                  <a:pt x="57150" y="76199"/>
                </a:lnTo>
                <a:lnTo>
                  <a:pt x="110460" y="76199"/>
                </a:lnTo>
                <a:lnTo>
                  <a:pt x="114300" y="57149"/>
                </a:lnTo>
                <a:lnTo>
                  <a:pt x="110460" y="38099"/>
                </a:lnTo>
                <a:close/>
              </a:path>
              <a:path w="1080135" h="114300">
                <a:moveTo>
                  <a:pt x="969562" y="38099"/>
                </a:moveTo>
                <a:lnTo>
                  <a:pt x="110460" y="38099"/>
                </a:lnTo>
                <a:lnTo>
                  <a:pt x="114300" y="57149"/>
                </a:lnTo>
                <a:lnTo>
                  <a:pt x="110460" y="76199"/>
                </a:lnTo>
                <a:lnTo>
                  <a:pt x="969562" y="76199"/>
                </a:lnTo>
                <a:lnTo>
                  <a:pt x="965708" y="57149"/>
                </a:lnTo>
                <a:lnTo>
                  <a:pt x="969562" y="38099"/>
                </a:lnTo>
                <a:close/>
              </a:path>
              <a:path w="1080135" h="114300">
                <a:moveTo>
                  <a:pt x="1076168" y="38099"/>
                </a:moveTo>
                <a:lnTo>
                  <a:pt x="1022858" y="38099"/>
                </a:lnTo>
                <a:lnTo>
                  <a:pt x="1022858" y="76199"/>
                </a:lnTo>
                <a:lnTo>
                  <a:pt x="1076168" y="76199"/>
                </a:lnTo>
                <a:lnTo>
                  <a:pt x="1080008" y="57149"/>
                </a:lnTo>
                <a:lnTo>
                  <a:pt x="1076168" y="38099"/>
                </a:lnTo>
                <a:close/>
              </a:path>
            </a:pathLst>
          </a:custGeom>
          <a:solidFill>
            <a:srgbClr val="000000"/>
          </a:solidFill>
        </p:spPr>
        <p:txBody>
          <a:bodyPr wrap="square" lIns="0" tIns="0" rIns="0" bIns="0" rtlCol="0"/>
          <a:lstStyle/>
          <a:p>
            <a:endParaRPr/>
          </a:p>
        </p:txBody>
      </p:sp>
      <p:sp>
        <p:nvSpPr>
          <p:cNvPr id="59" name="object 47"/>
          <p:cNvSpPr/>
          <p:nvPr/>
        </p:nvSpPr>
        <p:spPr>
          <a:xfrm>
            <a:off x="1793875" y="2677286"/>
            <a:ext cx="1222375" cy="756920"/>
          </a:xfrm>
          <a:custGeom>
            <a:avLst/>
            <a:gdLst/>
            <a:ahLst/>
            <a:cxnLst/>
            <a:rect l="l" t="t" r="r" b="b"/>
            <a:pathLst>
              <a:path w="1222375" h="756920">
                <a:moveTo>
                  <a:pt x="991938" y="56252"/>
                </a:moveTo>
                <a:lnTo>
                  <a:pt x="950940" y="56945"/>
                </a:lnTo>
                <a:lnTo>
                  <a:pt x="909374" y="60316"/>
                </a:lnTo>
                <a:lnTo>
                  <a:pt x="867332" y="66319"/>
                </a:lnTo>
                <a:lnTo>
                  <a:pt x="824903" y="74902"/>
                </a:lnTo>
                <a:lnTo>
                  <a:pt x="782180" y="86018"/>
                </a:lnTo>
                <a:lnTo>
                  <a:pt x="739252" y="99618"/>
                </a:lnTo>
                <a:lnTo>
                  <a:pt x="696210" y="115652"/>
                </a:lnTo>
                <a:lnTo>
                  <a:pt x="653147" y="134072"/>
                </a:lnTo>
                <a:lnTo>
                  <a:pt x="610152" y="154828"/>
                </a:lnTo>
                <a:lnTo>
                  <a:pt x="567316" y="177873"/>
                </a:lnTo>
                <a:lnTo>
                  <a:pt x="524730" y="203157"/>
                </a:lnTo>
                <a:lnTo>
                  <a:pt x="482486" y="230630"/>
                </a:lnTo>
                <a:lnTo>
                  <a:pt x="440673" y="260245"/>
                </a:lnTo>
                <a:lnTo>
                  <a:pt x="399384" y="291952"/>
                </a:lnTo>
                <a:lnTo>
                  <a:pt x="358709" y="325703"/>
                </a:lnTo>
                <a:lnTo>
                  <a:pt x="318738" y="361448"/>
                </a:lnTo>
                <a:lnTo>
                  <a:pt x="279563" y="399138"/>
                </a:lnTo>
                <a:lnTo>
                  <a:pt x="241275" y="438725"/>
                </a:lnTo>
                <a:lnTo>
                  <a:pt x="203964" y="480160"/>
                </a:lnTo>
                <a:lnTo>
                  <a:pt x="167721" y="523393"/>
                </a:lnTo>
                <a:lnTo>
                  <a:pt x="132638" y="568376"/>
                </a:lnTo>
                <a:lnTo>
                  <a:pt x="98806" y="615061"/>
                </a:lnTo>
                <a:lnTo>
                  <a:pt x="0" y="756665"/>
                </a:lnTo>
                <a:lnTo>
                  <a:pt x="33832" y="709981"/>
                </a:lnTo>
                <a:lnTo>
                  <a:pt x="68915" y="664998"/>
                </a:lnTo>
                <a:lnTo>
                  <a:pt x="105158" y="621765"/>
                </a:lnTo>
                <a:lnTo>
                  <a:pt x="142469" y="580330"/>
                </a:lnTo>
                <a:lnTo>
                  <a:pt x="180757" y="540743"/>
                </a:lnTo>
                <a:lnTo>
                  <a:pt x="219932" y="503053"/>
                </a:lnTo>
                <a:lnTo>
                  <a:pt x="259903" y="467308"/>
                </a:lnTo>
                <a:lnTo>
                  <a:pt x="300578" y="433557"/>
                </a:lnTo>
                <a:lnTo>
                  <a:pt x="341867" y="401850"/>
                </a:lnTo>
                <a:lnTo>
                  <a:pt x="383680" y="372235"/>
                </a:lnTo>
                <a:lnTo>
                  <a:pt x="425924" y="344762"/>
                </a:lnTo>
                <a:lnTo>
                  <a:pt x="468510" y="319478"/>
                </a:lnTo>
                <a:lnTo>
                  <a:pt x="511346" y="296433"/>
                </a:lnTo>
                <a:lnTo>
                  <a:pt x="554341" y="275677"/>
                </a:lnTo>
                <a:lnTo>
                  <a:pt x="597404" y="257257"/>
                </a:lnTo>
                <a:lnTo>
                  <a:pt x="640446" y="241223"/>
                </a:lnTo>
                <a:lnTo>
                  <a:pt x="683374" y="227623"/>
                </a:lnTo>
                <a:lnTo>
                  <a:pt x="726097" y="216507"/>
                </a:lnTo>
                <a:lnTo>
                  <a:pt x="768526" y="207924"/>
                </a:lnTo>
                <a:lnTo>
                  <a:pt x="810568" y="201921"/>
                </a:lnTo>
                <a:lnTo>
                  <a:pt x="852134" y="198550"/>
                </a:lnTo>
                <a:lnTo>
                  <a:pt x="893132" y="197857"/>
                </a:lnTo>
                <a:lnTo>
                  <a:pt x="1217662" y="197857"/>
                </a:lnTo>
                <a:lnTo>
                  <a:pt x="1180627" y="70738"/>
                </a:lnTo>
                <a:lnTo>
                  <a:pt x="1110614" y="70738"/>
                </a:lnTo>
                <a:lnTo>
                  <a:pt x="1071866" y="63100"/>
                </a:lnTo>
                <a:lnTo>
                  <a:pt x="1032277" y="58287"/>
                </a:lnTo>
                <a:lnTo>
                  <a:pt x="991938" y="56252"/>
                </a:lnTo>
                <a:close/>
              </a:path>
              <a:path w="1222375" h="756920">
                <a:moveTo>
                  <a:pt x="1217662" y="197857"/>
                </a:moveTo>
                <a:lnTo>
                  <a:pt x="893132" y="197857"/>
                </a:lnTo>
                <a:lnTo>
                  <a:pt x="933471" y="199892"/>
                </a:lnTo>
                <a:lnTo>
                  <a:pt x="973060" y="204705"/>
                </a:lnTo>
                <a:lnTo>
                  <a:pt x="1011808" y="212343"/>
                </a:lnTo>
                <a:lnTo>
                  <a:pt x="962406" y="283083"/>
                </a:lnTo>
                <a:lnTo>
                  <a:pt x="1221994" y="212725"/>
                </a:lnTo>
                <a:lnTo>
                  <a:pt x="1217662" y="197857"/>
                </a:lnTo>
                <a:close/>
              </a:path>
              <a:path w="1222375" h="756920">
                <a:moveTo>
                  <a:pt x="1160018" y="0"/>
                </a:moveTo>
                <a:lnTo>
                  <a:pt x="1110614" y="70738"/>
                </a:lnTo>
                <a:lnTo>
                  <a:pt x="1180627" y="70738"/>
                </a:lnTo>
                <a:lnTo>
                  <a:pt x="1160018" y="0"/>
                </a:lnTo>
                <a:close/>
              </a:path>
            </a:pathLst>
          </a:custGeom>
          <a:solidFill>
            <a:srgbClr val="FF0000"/>
          </a:solidFill>
        </p:spPr>
        <p:txBody>
          <a:bodyPr wrap="square" lIns="0" tIns="0" rIns="0" bIns="0" rtlCol="0"/>
          <a:lstStyle/>
          <a:p>
            <a:endParaRPr/>
          </a:p>
        </p:txBody>
      </p:sp>
      <p:sp>
        <p:nvSpPr>
          <p:cNvPr id="60" name="object 48"/>
          <p:cNvSpPr/>
          <p:nvPr/>
        </p:nvSpPr>
        <p:spPr>
          <a:xfrm>
            <a:off x="1530547" y="3364484"/>
            <a:ext cx="322580" cy="1333500"/>
          </a:xfrm>
          <a:custGeom>
            <a:avLst/>
            <a:gdLst/>
            <a:ahLst/>
            <a:cxnLst/>
            <a:rect l="l" t="t" r="r" b="b"/>
            <a:pathLst>
              <a:path w="322580" h="1333500">
                <a:moveTo>
                  <a:pt x="314635" y="0"/>
                </a:moveTo>
                <a:lnTo>
                  <a:pt x="288505" y="34353"/>
                </a:lnTo>
                <a:lnTo>
                  <a:pt x="263327" y="69468"/>
                </a:lnTo>
                <a:lnTo>
                  <a:pt x="230894" y="117707"/>
                </a:lnTo>
                <a:lnTo>
                  <a:pt x="200576" y="166424"/>
                </a:lnTo>
                <a:lnTo>
                  <a:pt x="172377" y="215522"/>
                </a:lnTo>
                <a:lnTo>
                  <a:pt x="146300" y="264905"/>
                </a:lnTo>
                <a:lnTo>
                  <a:pt x="122348" y="314477"/>
                </a:lnTo>
                <a:lnTo>
                  <a:pt x="100523" y="364141"/>
                </a:lnTo>
                <a:lnTo>
                  <a:pt x="80830" y="413801"/>
                </a:lnTo>
                <a:lnTo>
                  <a:pt x="63271" y="463361"/>
                </a:lnTo>
                <a:lnTo>
                  <a:pt x="47849" y="512725"/>
                </a:lnTo>
                <a:lnTo>
                  <a:pt x="34567" y="561796"/>
                </a:lnTo>
                <a:lnTo>
                  <a:pt x="23429" y="610477"/>
                </a:lnTo>
                <a:lnTo>
                  <a:pt x="14438" y="658673"/>
                </a:lnTo>
                <a:lnTo>
                  <a:pt x="7596" y="706288"/>
                </a:lnTo>
                <a:lnTo>
                  <a:pt x="2907" y="753224"/>
                </a:lnTo>
                <a:lnTo>
                  <a:pt x="374" y="799385"/>
                </a:lnTo>
                <a:lnTo>
                  <a:pt x="0" y="844676"/>
                </a:lnTo>
                <a:lnTo>
                  <a:pt x="1787" y="889000"/>
                </a:lnTo>
                <a:lnTo>
                  <a:pt x="5741" y="932260"/>
                </a:lnTo>
                <a:lnTo>
                  <a:pt x="11862" y="974360"/>
                </a:lnTo>
                <a:lnTo>
                  <a:pt x="20155" y="1015205"/>
                </a:lnTo>
                <a:lnTo>
                  <a:pt x="30622" y="1054697"/>
                </a:lnTo>
                <a:lnTo>
                  <a:pt x="43268" y="1092740"/>
                </a:lnTo>
                <a:lnTo>
                  <a:pt x="58093" y="1129238"/>
                </a:lnTo>
                <a:lnTo>
                  <a:pt x="75103" y="1164095"/>
                </a:lnTo>
                <a:lnTo>
                  <a:pt x="94300" y="1197214"/>
                </a:lnTo>
                <a:lnTo>
                  <a:pt x="139266" y="1257854"/>
                </a:lnTo>
                <a:lnTo>
                  <a:pt x="193017" y="1310387"/>
                </a:lnTo>
                <a:lnTo>
                  <a:pt x="223195" y="1333372"/>
                </a:lnTo>
                <a:lnTo>
                  <a:pt x="322001" y="1191767"/>
                </a:lnTo>
                <a:lnTo>
                  <a:pt x="291522" y="1168531"/>
                </a:lnTo>
                <a:lnTo>
                  <a:pt x="263275" y="1143002"/>
                </a:lnTo>
                <a:lnTo>
                  <a:pt x="213485" y="1085463"/>
                </a:lnTo>
                <a:lnTo>
                  <a:pt x="191941" y="1053652"/>
                </a:lnTo>
                <a:lnTo>
                  <a:pt x="172633" y="1019946"/>
                </a:lnTo>
                <a:lnTo>
                  <a:pt x="155562" y="984444"/>
                </a:lnTo>
                <a:lnTo>
                  <a:pt x="140727" y="947245"/>
                </a:lnTo>
                <a:lnTo>
                  <a:pt x="128129" y="908450"/>
                </a:lnTo>
                <a:lnTo>
                  <a:pt x="117769" y="868156"/>
                </a:lnTo>
                <a:lnTo>
                  <a:pt x="109647" y="826464"/>
                </a:lnTo>
                <a:lnTo>
                  <a:pt x="103765" y="783473"/>
                </a:lnTo>
                <a:lnTo>
                  <a:pt x="100122" y="739282"/>
                </a:lnTo>
                <a:lnTo>
                  <a:pt x="98719" y="693991"/>
                </a:lnTo>
                <a:lnTo>
                  <a:pt x="99557" y="647699"/>
                </a:lnTo>
                <a:lnTo>
                  <a:pt x="102637" y="600504"/>
                </a:lnTo>
                <a:lnTo>
                  <a:pt x="107958" y="552508"/>
                </a:lnTo>
                <a:lnTo>
                  <a:pt x="115523" y="503808"/>
                </a:lnTo>
                <a:lnTo>
                  <a:pt x="125330" y="454505"/>
                </a:lnTo>
                <a:lnTo>
                  <a:pt x="137381" y="404697"/>
                </a:lnTo>
                <a:lnTo>
                  <a:pt x="151676" y="354484"/>
                </a:lnTo>
                <a:lnTo>
                  <a:pt x="168217" y="303966"/>
                </a:lnTo>
                <a:lnTo>
                  <a:pt x="187002" y="253241"/>
                </a:lnTo>
                <a:lnTo>
                  <a:pt x="208034" y="202409"/>
                </a:lnTo>
                <a:lnTo>
                  <a:pt x="231313" y="151570"/>
                </a:lnTo>
                <a:lnTo>
                  <a:pt x="256839" y="100822"/>
                </a:lnTo>
                <a:lnTo>
                  <a:pt x="284613" y="50266"/>
                </a:lnTo>
                <a:lnTo>
                  <a:pt x="314635" y="0"/>
                </a:lnTo>
                <a:close/>
              </a:path>
            </a:pathLst>
          </a:custGeom>
          <a:solidFill>
            <a:srgbClr val="CD0000"/>
          </a:solidFill>
        </p:spPr>
        <p:txBody>
          <a:bodyPr wrap="square" lIns="0" tIns="0" rIns="0" bIns="0" rtlCol="0"/>
          <a:lstStyle/>
          <a:p>
            <a:endParaRPr/>
          </a:p>
        </p:txBody>
      </p:sp>
      <p:sp>
        <p:nvSpPr>
          <p:cNvPr id="61" name="object 48">
            <a:extLst>
              <a:ext uri="{FF2B5EF4-FFF2-40B4-BE49-F238E27FC236}">
                <a16:creationId xmlns:a16="http://schemas.microsoft.com/office/drawing/2014/main" id="{73473792-928F-444F-AC7B-2BA20F6D4E32}"/>
              </a:ext>
            </a:extLst>
          </p:cNvPr>
          <p:cNvSpPr/>
          <p:nvPr/>
        </p:nvSpPr>
        <p:spPr>
          <a:xfrm rot="1097892">
            <a:off x="1146531" y="2723412"/>
            <a:ext cx="682955" cy="3137974"/>
          </a:xfrm>
          <a:custGeom>
            <a:avLst/>
            <a:gdLst/>
            <a:ahLst/>
            <a:cxnLst/>
            <a:rect l="l" t="t" r="r" b="b"/>
            <a:pathLst>
              <a:path w="322580" h="1333500">
                <a:moveTo>
                  <a:pt x="314635" y="0"/>
                </a:moveTo>
                <a:lnTo>
                  <a:pt x="288505" y="34353"/>
                </a:lnTo>
                <a:lnTo>
                  <a:pt x="263327" y="69468"/>
                </a:lnTo>
                <a:lnTo>
                  <a:pt x="230894" y="117707"/>
                </a:lnTo>
                <a:lnTo>
                  <a:pt x="200576" y="166424"/>
                </a:lnTo>
                <a:lnTo>
                  <a:pt x="172377" y="215522"/>
                </a:lnTo>
                <a:lnTo>
                  <a:pt x="146300" y="264905"/>
                </a:lnTo>
                <a:lnTo>
                  <a:pt x="122348" y="314477"/>
                </a:lnTo>
                <a:lnTo>
                  <a:pt x="100523" y="364141"/>
                </a:lnTo>
                <a:lnTo>
                  <a:pt x="80830" y="413801"/>
                </a:lnTo>
                <a:lnTo>
                  <a:pt x="63271" y="463361"/>
                </a:lnTo>
                <a:lnTo>
                  <a:pt x="47849" y="512725"/>
                </a:lnTo>
                <a:lnTo>
                  <a:pt x="34567" y="561796"/>
                </a:lnTo>
                <a:lnTo>
                  <a:pt x="23429" y="610477"/>
                </a:lnTo>
                <a:lnTo>
                  <a:pt x="14438" y="658673"/>
                </a:lnTo>
                <a:lnTo>
                  <a:pt x="7596" y="706288"/>
                </a:lnTo>
                <a:lnTo>
                  <a:pt x="2907" y="753224"/>
                </a:lnTo>
                <a:lnTo>
                  <a:pt x="374" y="799385"/>
                </a:lnTo>
                <a:lnTo>
                  <a:pt x="0" y="844676"/>
                </a:lnTo>
                <a:lnTo>
                  <a:pt x="1787" y="889000"/>
                </a:lnTo>
                <a:lnTo>
                  <a:pt x="5741" y="932260"/>
                </a:lnTo>
                <a:lnTo>
                  <a:pt x="11862" y="974360"/>
                </a:lnTo>
                <a:lnTo>
                  <a:pt x="20155" y="1015205"/>
                </a:lnTo>
                <a:lnTo>
                  <a:pt x="30622" y="1054697"/>
                </a:lnTo>
                <a:lnTo>
                  <a:pt x="43268" y="1092740"/>
                </a:lnTo>
                <a:lnTo>
                  <a:pt x="58093" y="1129238"/>
                </a:lnTo>
                <a:lnTo>
                  <a:pt x="75103" y="1164095"/>
                </a:lnTo>
                <a:lnTo>
                  <a:pt x="94300" y="1197214"/>
                </a:lnTo>
                <a:lnTo>
                  <a:pt x="139266" y="1257854"/>
                </a:lnTo>
                <a:lnTo>
                  <a:pt x="193017" y="1310387"/>
                </a:lnTo>
                <a:lnTo>
                  <a:pt x="223195" y="1333372"/>
                </a:lnTo>
                <a:lnTo>
                  <a:pt x="322001" y="1191767"/>
                </a:lnTo>
                <a:lnTo>
                  <a:pt x="291522" y="1168531"/>
                </a:lnTo>
                <a:lnTo>
                  <a:pt x="263275" y="1143002"/>
                </a:lnTo>
                <a:lnTo>
                  <a:pt x="213485" y="1085463"/>
                </a:lnTo>
                <a:lnTo>
                  <a:pt x="191941" y="1053652"/>
                </a:lnTo>
                <a:lnTo>
                  <a:pt x="172633" y="1019946"/>
                </a:lnTo>
                <a:lnTo>
                  <a:pt x="155562" y="984444"/>
                </a:lnTo>
                <a:lnTo>
                  <a:pt x="140727" y="947245"/>
                </a:lnTo>
                <a:lnTo>
                  <a:pt x="128129" y="908450"/>
                </a:lnTo>
                <a:lnTo>
                  <a:pt x="117769" y="868156"/>
                </a:lnTo>
                <a:lnTo>
                  <a:pt x="109647" y="826464"/>
                </a:lnTo>
                <a:lnTo>
                  <a:pt x="103765" y="783473"/>
                </a:lnTo>
                <a:lnTo>
                  <a:pt x="100122" y="739282"/>
                </a:lnTo>
                <a:lnTo>
                  <a:pt x="98719" y="693991"/>
                </a:lnTo>
                <a:lnTo>
                  <a:pt x="99557" y="647699"/>
                </a:lnTo>
                <a:lnTo>
                  <a:pt x="102637" y="600504"/>
                </a:lnTo>
                <a:lnTo>
                  <a:pt x="107958" y="552508"/>
                </a:lnTo>
                <a:lnTo>
                  <a:pt x="115523" y="503808"/>
                </a:lnTo>
                <a:lnTo>
                  <a:pt x="125330" y="454505"/>
                </a:lnTo>
                <a:lnTo>
                  <a:pt x="137381" y="404697"/>
                </a:lnTo>
                <a:lnTo>
                  <a:pt x="151676" y="354484"/>
                </a:lnTo>
                <a:lnTo>
                  <a:pt x="168217" y="303966"/>
                </a:lnTo>
                <a:lnTo>
                  <a:pt x="187002" y="253241"/>
                </a:lnTo>
                <a:lnTo>
                  <a:pt x="208034" y="202409"/>
                </a:lnTo>
                <a:lnTo>
                  <a:pt x="231313" y="151570"/>
                </a:lnTo>
                <a:lnTo>
                  <a:pt x="256839" y="100822"/>
                </a:lnTo>
                <a:lnTo>
                  <a:pt x="284613" y="50266"/>
                </a:lnTo>
                <a:lnTo>
                  <a:pt x="314635" y="0"/>
                </a:lnTo>
                <a:close/>
              </a:path>
            </a:pathLst>
          </a:custGeom>
          <a:solidFill>
            <a:srgbClr val="CD0000"/>
          </a:solidFill>
        </p:spPr>
        <p:txBody>
          <a:bodyPr wrap="square" lIns="0" tIns="0" rIns="0" bIns="0" rtlCol="0"/>
          <a:lstStyle/>
          <a:p>
            <a:endParaRPr/>
          </a:p>
        </p:txBody>
      </p:sp>
      <p:sp>
        <p:nvSpPr>
          <p:cNvPr id="63" name="投影片編號版面配置區 4">
            <a:extLst>
              <a:ext uri="{FF2B5EF4-FFF2-40B4-BE49-F238E27FC236}">
                <a16:creationId xmlns:a16="http://schemas.microsoft.com/office/drawing/2014/main" id="{A257A08B-B0A6-4CDC-AD7F-16A320513B75}"/>
              </a:ext>
            </a:extLst>
          </p:cNvPr>
          <p:cNvSpPr txBox="1">
            <a:spLocks/>
          </p:cNvSpPr>
          <p:nvPr/>
        </p:nvSpPr>
        <p:spPr>
          <a:xfrm>
            <a:off x="926008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4</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4" name="標題 18">
            <a:extLst>
              <a:ext uri="{FF2B5EF4-FFF2-40B4-BE49-F238E27FC236}">
                <a16:creationId xmlns:a16="http://schemas.microsoft.com/office/drawing/2014/main" id="{18D77544-D0BA-1D24-CA85-72F7310E8382}"/>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a:defRPr/>
            </a:pPr>
            <a:r>
              <a:rPr lang="zh-TW" altLang="en-US" sz="3200" b="1" dirty="0">
                <a:solidFill>
                  <a:prstClr val="black"/>
                </a:solidFill>
                <a:latin typeface="微軟正黑體" panose="020B0604030504040204" pitchFamily="34" charset="-120"/>
                <a:ea typeface="微軟正黑體" panose="020B0604030504040204" pitchFamily="34" charset="-120"/>
              </a:rPr>
              <a:t>科研創業推動作法</a:t>
            </a: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366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接點: 肘形 47">
            <a:extLst>
              <a:ext uri="{FF2B5EF4-FFF2-40B4-BE49-F238E27FC236}">
                <a16:creationId xmlns:a16="http://schemas.microsoft.com/office/drawing/2014/main" id="{A4243C3D-06A2-448F-A10F-D3C5E7972CC7}"/>
              </a:ext>
            </a:extLst>
          </p:cNvPr>
          <p:cNvCxnSpPr>
            <a:cxnSpLocks/>
          </p:cNvCxnSpPr>
          <p:nvPr/>
        </p:nvCxnSpPr>
        <p:spPr>
          <a:xfrm rot="16200000" flipH="1">
            <a:off x="1311273" y="3862609"/>
            <a:ext cx="1344974" cy="1539572"/>
          </a:xfrm>
          <a:prstGeom prst="bentConnector2">
            <a:avLst/>
          </a:prstGeom>
          <a:noFill/>
          <a:ln w="38100" cap="flat" cmpd="sng" algn="ctr">
            <a:solidFill>
              <a:srgbClr val="4472C4"/>
            </a:solidFill>
            <a:prstDash val="solid"/>
            <a:miter lim="800000"/>
            <a:tailEnd type="triangle"/>
          </a:ln>
          <a:effectLst/>
        </p:spPr>
      </p:cxnSp>
      <p:cxnSp>
        <p:nvCxnSpPr>
          <p:cNvPr id="10" name="直線單箭頭接點 29">
            <a:extLst>
              <a:ext uri="{FF2B5EF4-FFF2-40B4-BE49-F238E27FC236}">
                <a16:creationId xmlns:a16="http://schemas.microsoft.com/office/drawing/2014/main" id="{3BE5F74B-C886-A3F8-1029-BC50FA42C7E7}"/>
              </a:ext>
            </a:extLst>
          </p:cNvPr>
          <p:cNvCxnSpPr>
            <a:cxnSpLocks/>
          </p:cNvCxnSpPr>
          <p:nvPr/>
        </p:nvCxnSpPr>
        <p:spPr>
          <a:xfrm rot="10800000" flipV="1">
            <a:off x="892451" y="2712250"/>
            <a:ext cx="1008202" cy="678711"/>
          </a:xfrm>
          <a:prstGeom prst="bentConnector2">
            <a:avLst/>
          </a:prstGeom>
          <a:noFill/>
          <a:ln w="38100" cap="flat" cmpd="sng" algn="ctr">
            <a:solidFill>
              <a:srgbClr val="FF0000"/>
            </a:solidFill>
            <a:prstDash val="solid"/>
            <a:miter lim="800000"/>
            <a:tailEnd type="triangle"/>
          </a:ln>
          <a:effectLst/>
        </p:spPr>
      </p:cxnSp>
      <p:sp>
        <p:nvSpPr>
          <p:cNvPr id="5" name="文字方塊 4">
            <a:extLst>
              <a:ext uri="{FF2B5EF4-FFF2-40B4-BE49-F238E27FC236}">
                <a16:creationId xmlns:a16="http://schemas.microsoft.com/office/drawing/2014/main" id="{424659B6-18AA-4F64-8FBF-A20F8B26F8B0}"/>
              </a:ext>
            </a:extLst>
          </p:cNvPr>
          <p:cNvSpPr txBox="1"/>
          <p:nvPr/>
        </p:nvSpPr>
        <p:spPr>
          <a:xfrm>
            <a:off x="4929058" y="952646"/>
            <a:ext cx="7262942" cy="6186309"/>
          </a:xfrm>
          <a:prstGeom prst="rect">
            <a:avLst/>
          </a:prstGeom>
          <a:noFill/>
        </p:spPr>
        <p:txBody>
          <a:bodyPr wrap="square">
            <a:spAutoFit/>
          </a:bodyPr>
          <a:lstStyle/>
          <a:p>
            <a:pPr marL="342900" lvl="0" indent="-342900">
              <a:lnSpc>
                <a:spcPct val="115000"/>
              </a:lnSpc>
              <a:buFont typeface="+mj-ea"/>
              <a:buAutoNum type="ea1ChtPlain"/>
            </a:pPr>
            <a:r>
              <a:rPr lang="zh-TW" alt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計畫目的：</a:t>
            </a:r>
          </a:p>
          <a:p>
            <a:pPr marL="361950" lvl="0" indent="-361950" algn="just">
              <a:lnSpc>
                <a:spcPct val="115000"/>
              </a:lnSpc>
            </a:pP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將具原創性且有重大商業潛能之科研成果推展至市場，提升研發成果商業化之可行性，以達成衍生新創公司或銜接跨部會新創資源接棒育成之目的；徵求符合政府產業創新政策推動方向且為破壞式創新技術之創業</a:t>
            </a: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計畫。</a:t>
            </a:r>
            <a:endPar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61950" lvl="0" indent="-361950" algn="just">
              <a:lnSpc>
                <a:spcPct val="115000"/>
              </a:lnSpc>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  提案單位：</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以科</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研成果產業</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化平台之執行機構為提案單位</a:t>
            </a:r>
          </a:p>
          <a:p>
            <a:pPr lvl="0">
              <a:lnSpc>
                <a:spcPct val="115000"/>
              </a:lnSpc>
              <a:spcBef>
                <a:spcPts val="600"/>
              </a:spcBef>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三  </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計畫執行期間：</a:t>
            </a:r>
          </a:p>
          <a:p>
            <a:pPr marL="306070" algn="just">
              <a:lnSpc>
                <a:spcPct val="115000"/>
              </a:lnSpc>
            </a:pP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本計畫每次補助期間</a:t>
            </a:r>
            <a:r>
              <a:rPr lang="zh-TW"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原則上不超過</a:t>
            </a:r>
            <a:r>
              <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。若計畫內容包含多年期發展規劃，申請機構應於構想書中提出說明做</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為</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審查參考</a:t>
            </a:r>
          </a:p>
          <a:p>
            <a:pPr marL="457200" indent="-457200">
              <a:lnSpc>
                <a:spcPct val="115000"/>
              </a:lnSpc>
              <a:buFontTx/>
              <a:buAutoNum type="ea1ChtPlain" startAt="4"/>
            </a:pPr>
            <a:r>
              <a:rPr lang="zh-TW" altLang="en-US" sz="20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申請</a:t>
            </a:r>
            <a:r>
              <a:rPr lang="zh-TW" alt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須繳件</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文件</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以紙本公函檢附申請資料（含電子檔</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ct val="115000"/>
              </a:lnSpc>
            </a:pPr>
            <a:r>
              <a:rPr lang="en-US"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１</a:t>
            </a:r>
            <a:r>
              <a:rPr lang="en-US"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個案構想書，含經費查核點及智財</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清單</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ct val="115000"/>
              </a:lnSpc>
            </a:pP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２</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補助科研創業計畫資訊切結</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書</a:t>
            </a:r>
            <a:endPar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ct val="115000"/>
              </a:lnSpc>
            </a:pPr>
            <a:r>
              <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３</a:t>
            </a:r>
            <a:r>
              <a:rPr lang="en-US"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拔尖案</a:t>
            </a:r>
            <a:r>
              <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投資方評估報告、</a:t>
            </a:r>
            <a:r>
              <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CEO/COO</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人選</a:t>
            </a:r>
            <a:r>
              <a:rPr lang="zh-TW" altLang="en-US"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簡歷、</a:t>
            </a:r>
            <a:r>
              <a:rPr lang="en-US"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已</a:t>
            </a:r>
            <a:r>
              <a:rPr lang="zh-TW"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向執行機構提出技術作價申請之證明文件</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智財</a:t>
            </a:r>
            <a:r>
              <a:rPr lang="zh-TW"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清單</a:t>
            </a:r>
            <a:endParaRPr lang="en-US"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15000"/>
              </a:lnSpc>
            </a:pPr>
            <a:r>
              <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計畫申請名冊 </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科產平台繳交</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a:lnSpc>
                <a:spcPct val="115000"/>
              </a:lnSpc>
            </a:pPr>
            <a:r>
              <a:rPr lang="en-US"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輔導推薦表</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科產平台</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繳交，含</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校內初審委員</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名冊</a:t>
            </a:r>
            <a:r>
              <a:rPr lang="en-US"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lvl="0">
              <a:lnSpc>
                <a:spcPct val="115000"/>
              </a:lnSpc>
            </a:pPr>
            <a:r>
              <a:rPr lang="en-US" altLang="zh-TW" sz="20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p>
        </p:txBody>
      </p:sp>
      <p:sp>
        <p:nvSpPr>
          <p:cNvPr id="13" name="矩形 12">
            <a:extLst>
              <a:ext uri="{FF2B5EF4-FFF2-40B4-BE49-F238E27FC236}">
                <a16:creationId xmlns:a16="http://schemas.microsoft.com/office/drawing/2014/main" id="{BFAB7207-AACB-49F8-8964-0B85CF3011B5}"/>
              </a:ext>
            </a:extLst>
          </p:cNvPr>
          <p:cNvSpPr/>
          <p:nvPr/>
        </p:nvSpPr>
        <p:spPr>
          <a:xfrm>
            <a:off x="162732" y="1137969"/>
            <a:ext cx="4653108" cy="5263670"/>
          </a:xfrm>
          <a:prstGeom prst="rect">
            <a:avLst/>
          </a:prstGeom>
          <a:noFill/>
          <a:ln w="57150" cap="flat" cmpd="sng" algn="ctr">
            <a:solidFill>
              <a:srgbClr val="FF9933"/>
            </a:solidFill>
            <a:prstDash val="sysDash"/>
            <a:miter lim="800000"/>
          </a:ln>
          <a:effectLst/>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zh-TW" altLang="en-US" sz="2200" b="0" i="0" u="none" strike="noStrike" kern="0" cap="none" spc="0" normalizeH="0" baseline="0" noProof="0">
              <a:ln>
                <a:noFill/>
              </a:ln>
              <a:solidFill>
                <a:srgbClr val="FFFFFF"/>
              </a:solidFill>
              <a:effectLst/>
              <a:uLnTx/>
              <a:uFillTx/>
              <a:latin typeface="Calibri" panose="020F0502020204030204"/>
              <a:ea typeface="新細明體" panose="02020500000000000000" pitchFamily="18" charset="-120"/>
              <a:cs typeface="+mn-cs"/>
              <a:sym typeface="Helvetica Neue Medium"/>
            </a:endParaRPr>
          </a:p>
        </p:txBody>
      </p:sp>
      <p:sp>
        <p:nvSpPr>
          <p:cNvPr id="14" name="矩形 13">
            <a:extLst>
              <a:ext uri="{FF2B5EF4-FFF2-40B4-BE49-F238E27FC236}">
                <a16:creationId xmlns:a16="http://schemas.microsoft.com/office/drawing/2014/main" id="{EC7CC8E0-7F49-41C2-B95D-419CEC100E8F}"/>
              </a:ext>
            </a:extLst>
          </p:cNvPr>
          <p:cNvSpPr/>
          <p:nvPr/>
        </p:nvSpPr>
        <p:spPr>
          <a:xfrm>
            <a:off x="1614968" y="2497676"/>
            <a:ext cx="2373008" cy="451504"/>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科研創業計畫</a:t>
            </a:r>
          </a:p>
        </p:txBody>
      </p:sp>
      <p:sp>
        <p:nvSpPr>
          <p:cNvPr id="15" name="矩形 14">
            <a:extLst>
              <a:ext uri="{FF2B5EF4-FFF2-40B4-BE49-F238E27FC236}">
                <a16:creationId xmlns:a16="http://schemas.microsoft.com/office/drawing/2014/main" id="{29624C0C-7BA1-4C29-BAB8-29351FD092EF}"/>
              </a:ext>
            </a:extLst>
          </p:cNvPr>
          <p:cNvSpPr/>
          <p:nvPr/>
        </p:nvSpPr>
        <p:spPr>
          <a:xfrm>
            <a:off x="2787881" y="5193216"/>
            <a:ext cx="1920621" cy="451504"/>
          </a:xfrm>
          <a:prstGeom prst="rect">
            <a:avLst/>
          </a:prstGeom>
          <a:solidFill>
            <a:srgbClr val="70AD47">
              <a:lumMod val="40000"/>
              <a:lumOff val="6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科</a:t>
            </a: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研成果</a:t>
            </a:r>
            <a:endParaRPr kumimoji="0" lang="en-US" altLang="zh-TW"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產業</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化平台</a:t>
            </a:r>
          </a:p>
        </p:txBody>
      </p:sp>
      <p:sp>
        <p:nvSpPr>
          <p:cNvPr id="16" name="矩形 15">
            <a:extLst>
              <a:ext uri="{FF2B5EF4-FFF2-40B4-BE49-F238E27FC236}">
                <a16:creationId xmlns:a16="http://schemas.microsoft.com/office/drawing/2014/main" id="{B9D290E1-B7E0-4B10-8C17-50B69D822F27}"/>
              </a:ext>
            </a:extLst>
          </p:cNvPr>
          <p:cNvSpPr/>
          <p:nvPr/>
        </p:nvSpPr>
        <p:spPr>
          <a:xfrm>
            <a:off x="302274" y="3451229"/>
            <a:ext cx="1823401" cy="62995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科創推動辦公室</a:t>
            </a:r>
          </a:p>
        </p:txBody>
      </p:sp>
      <p:sp>
        <p:nvSpPr>
          <p:cNvPr id="17" name="矩形 16">
            <a:extLst>
              <a:ext uri="{FF2B5EF4-FFF2-40B4-BE49-F238E27FC236}">
                <a16:creationId xmlns:a16="http://schemas.microsoft.com/office/drawing/2014/main" id="{C1EC8796-BCCA-4C53-B6DE-030872C3AF8F}"/>
              </a:ext>
            </a:extLst>
          </p:cNvPr>
          <p:cNvSpPr/>
          <p:nvPr/>
        </p:nvSpPr>
        <p:spPr>
          <a:xfrm>
            <a:off x="2706799" y="3459750"/>
            <a:ext cx="870775" cy="585193"/>
          </a:xfrm>
          <a:prstGeom prst="rect">
            <a:avLst/>
          </a:prstGeom>
          <a:solidFill>
            <a:srgbClr val="70AD47">
              <a:lumMod val="40000"/>
              <a:lumOff val="6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萌芽案</a:t>
            </a:r>
            <a:endPar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cxnSp>
        <p:nvCxnSpPr>
          <p:cNvPr id="19" name="直線單箭頭接點 18">
            <a:extLst>
              <a:ext uri="{FF2B5EF4-FFF2-40B4-BE49-F238E27FC236}">
                <a16:creationId xmlns:a16="http://schemas.microsoft.com/office/drawing/2014/main" id="{EB74D228-8B1E-4DFA-A601-0A729802668F}"/>
              </a:ext>
            </a:extLst>
          </p:cNvPr>
          <p:cNvCxnSpPr>
            <a:cxnSpLocks/>
          </p:cNvCxnSpPr>
          <p:nvPr/>
        </p:nvCxnSpPr>
        <p:spPr>
          <a:xfrm>
            <a:off x="2664773" y="1981915"/>
            <a:ext cx="0" cy="515761"/>
          </a:xfrm>
          <a:prstGeom prst="straightConnector1">
            <a:avLst/>
          </a:prstGeom>
          <a:noFill/>
          <a:ln w="38100" cap="flat" cmpd="sng" algn="ctr">
            <a:solidFill>
              <a:srgbClr val="FF0000"/>
            </a:solidFill>
            <a:prstDash val="solid"/>
            <a:miter lim="800000"/>
            <a:tailEnd type="triangle"/>
          </a:ln>
          <a:effectLst/>
        </p:spPr>
      </p:cxnSp>
      <p:cxnSp>
        <p:nvCxnSpPr>
          <p:cNvPr id="20" name="直線單箭頭接點 19">
            <a:extLst>
              <a:ext uri="{FF2B5EF4-FFF2-40B4-BE49-F238E27FC236}">
                <a16:creationId xmlns:a16="http://schemas.microsoft.com/office/drawing/2014/main" id="{F04C319A-8E7C-434C-A6C0-385311B7EDA7}"/>
              </a:ext>
            </a:extLst>
          </p:cNvPr>
          <p:cNvCxnSpPr>
            <a:cxnSpLocks/>
            <a:stCxn id="14" idx="3"/>
          </p:cNvCxnSpPr>
          <p:nvPr/>
        </p:nvCxnSpPr>
        <p:spPr>
          <a:xfrm>
            <a:off x="3987976" y="2723428"/>
            <a:ext cx="394882" cy="683199"/>
          </a:xfrm>
          <a:prstGeom prst="bentConnector2">
            <a:avLst/>
          </a:prstGeom>
          <a:noFill/>
          <a:ln w="38100" cap="flat" cmpd="sng" algn="ctr">
            <a:solidFill>
              <a:srgbClr val="FF0000"/>
            </a:solidFill>
            <a:prstDash val="solid"/>
            <a:miter lim="800000"/>
            <a:tailEnd type="triangle"/>
          </a:ln>
          <a:effectLst/>
        </p:spPr>
      </p:cxnSp>
      <p:sp>
        <p:nvSpPr>
          <p:cNvPr id="22" name="矩形 21">
            <a:extLst>
              <a:ext uri="{FF2B5EF4-FFF2-40B4-BE49-F238E27FC236}">
                <a16:creationId xmlns:a16="http://schemas.microsoft.com/office/drawing/2014/main" id="{1B18EB04-B05C-4A24-9E04-502BEF9EDD1E}"/>
              </a:ext>
            </a:extLst>
          </p:cNvPr>
          <p:cNvSpPr/>
          <p:nvPr/>
        </p:nvSpPr>
        <p:spPr>
          <a:xfrm>
            <a:off x="3629798" y="3456886"/>
            <a:ext cx="870778" cy="585193"/>
          </a:xfrm>
          <a:prstGeom prst="rect">
            <a:avLst/>
          </a:prstGeom>
          <a:solidFill>
            <a:srgbClr val="70AD47">
              <a:lumMod val="40000"/>
              <a:lumOff val="6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拔尖案</a:t>
            </a:r>
          </a:p>
        </p:txBody>
      </p:sp>
      <p:sp>
        <p:nvSpPr>
          <p:cNvPr id="24" name="文字方塊 23">
            <a:extLst>
              <a:ext uri="{FF2B5EF4-FFF2-40B4-BE49-F238E27FC236}">
                <a16:creationId xmlns:a16="http://schemas.microsoft.com/office/drawing/2014/main" id="{9E46BCD2-A483-40B1-B5F5-0A08FA749814}"/>
              </a:ext>
            </a:extLst>
          </p:cNvPr>
          <p:cNvSpPr txBox="1"/>
          <p:nvPr/>
        </p:nvSpPr>
        <p:spPr>
          <a:xfrm>
            <a:off x="1947233" y="5551379"/>
            <a:ext cx="879315" cy="461665"/>
          </a:xfrm>
          <a:prstGeom prst="rect">
            <a:avLst/>
          </a:prstGeom>
          <a:noFill/>
        </p:spPr>
        <p:txBody>
          <a:bodyPr wrap="square">
            <a:spAutoFit/>
          </a:bodyPr>
          <a:lstStyle/>
          <a:p>
            <a:r>
              <a:rPr lang="zh-TW" altLang="en-US" sz="1200" b="1" dirty="0">
                <a:solidFill>
                  <a:srgbClr val="70AD47">
                    <a:lumMod val="75000"/>
                  </a:srgbClr>
                </a:solidFill>
                <a:latin typeface="微軟正黑體" panose="020B0604030504040204" pitchFamily="34" charset="-120"/>
                <a:ea typeface="微軟正黑體" panose="020B0604030504040204" pitchFamily="34" charset="-120"/>
                <a:cs typeface="Times New Roman" panose="02020603050405020304" pitchFamily="18" charset="0"/>
              </a:rPr>
              <a:t>跨校提案</a:t>
            </a:r>
            <a:endParaRPr lang="en-US" altLang="zh-TW" sz="1200" b="1" dirty="0">
              <a:solidFill>
                <a:srgbClr val="70AD47">
                  <a:lumMod val="75000"/>
                </a:srgb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200" b="1" dirty="0">
                <a:solidFill>
                  <a:srgbClr val="70AD47">
                    <a:lumMod val="75000"/>
                  </a:srgbClr>
                </a:solidFill>
                <a:latin typeface="微軟正黑體" panose="020B0604030504040204" pitchFamily="34" charset="-120"/>
                <a:ea typeface="微軟正黑體" panose="020B0604030504040204" pitchFamily="34" charset="-120"/>
                <a:cs typeface="Times New Roman" panose="02020603050405020304" pitchFamily="18" charset="0"/>
              </a:rPr>
              <a:t>平台初審</a:t>
            </a:r>
            <a:endParaRPr lang="zh-TW" altLang="en-US" sz="1200" b="1" dirty="0">
              <a:solidFill>
                <a:srgbClr val="70AD47">
                  <a:lumMod val="75000"/>
                </a:srgbClr>
              </a:solidFill>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2CF3EC06-8363-4617-A156-97A182533F35}"/>
              </a:ext>
            </a:extLst>
          </p:cNvPr>
          <p:cNvSpPr txBox="1"/>
          <p:nvPr/>
        </p:nvSpPr>
        <p:spPr>
          <a:xfrm>
            <a:off x="1187893" y="4849738"/>
            <a:ext cx="854150" cy="461665"/>
          </a:xfrm>
          <a:prstGeom prst="rect">
            <a:avLst/>
          </a:prstGeom>
          <a:noFill/>
        </p:spPr>
        <p:txBody>
          <a:bodyPr wrap="square">
            <a:spAutoFit/>
          </a:bodyPr>
          <a:lstStyle/>
          <a:p>
            <a:r>
              <a:rPr lang="zh-TW" altLang="en-US" sz="1200" b="1" dirty="0">
                <a:solidFill>
                  <a:srgbClr val="4472C4"/>
                </a:solidFill>
                <a:latin typeface="微軟正黑體" panose="020B0604030504040204" pitchFamily="34" charset="-120"/>
                <a:ea typeface="微軟正黑體" panose="020B0604030504040204" pitchFamily="34" charset="-120"/>
                <a:cs typeface="Times New Roman" panose="02020603050405020304" pitchFamily="18" charset="0"/>
              </a:rPr>
              <a:t>績效查核輔導管考</a:t>
            </a:r>
            <a:endParaRPr lang="zh-TW" altLang="en-US" sz="1200" b="1" dirty="0">
              <a:solidFill>
                <a:srgbClr val="4472C4"/>
              </a:solidFill>
              <a:latin typeface="微軟正黑體" panose="020B0604030504040204" pitchFamily="34" charset="-120"/>
              <a:ea typeface="微軟正黑體" panose="020B0604030504040204" pitchFamily="34" charset="-120"/>
            </a:endParaRPr>
          </a:p>
        </p:txBody>
      </p:sp>
      <p:cxnSp>
        <p:nvCxnSpPr>
          <p:cNvPr id="30" name="直線單箭頭接點 29">
            <a:extLst>
              <a:ext uri="{FF2B5EF4-FFF2-40B4-BE49-F238E27FC236}">
                <a16:creationId xmlns:a16="http://schemas.microsoft.com/office/drawing/2014/main" id="{C2239DCB-91B2-4AB5-8ACA-6CECFFEAC5E5}"/>
              </a:ext>
            </a:extLst>
          </p:cNvPr>
          <p:cNvCxnSpPr>
            <a:cxnSpLocks/>
          </p:cNvCxnSpPr>
          <p:nvPr/>
        </p:nvCxnSpPr>
        <p:spPr>
          <a:xfrm>
            <a:off x="2125675" y="3758659"/>
            <a:ext cx="539098" cy="0"/>
          </a:xfrm>
          <a:prstGeom prst="straightConnector1">
            <a:avLst/>
          </a:prstGeom>
          <a:noFill/>
          <a:ln w="38100" cap="flat" cmpd="sng" algn="ctr">
            <a:solidFill>
              <a:srgbClr val="4472C4"/>
            </a:solidFill>
            <a:prstDash val="solid"/>
            <a:miter lim="800000"/>
            <a:tailEnd type="triangle"/>
          </a:ln>
          <a:effectLst/>
        </p:spPr>
      </p:cxnSp>
      <p:sp>
        <p:nvSpPr>
          <p:cNvPr id="34" name="文字方塊 33">
            <a:extLst>
              <a:ext uri="{FF2B5EF4-FFF2-40B4-BE49-F238E27FC236}">
                <a16:creationId xmlns:a16="http://schemas.microsoft.com/office/drawing/2014/main" id="{9D04E63B-B75E-44DA-A592-6AEC1B978F1E}"/>
              </a:ext>
            </a:extLst>
          </p:cNvPr>
          <p:cNvSpPr txBox="1"/>
          <p:nvPr/>
        </p:nvSpPr>
        <p:spPr>
          <a:xfrm>
            <a:off x="3637305" y="4371297"/>
            <a:ext cx="818087" cy="646331"/>
          </a:xfrm>
          <a:prstGeom prst="rect">
            <a:avLst/>
          </a:prstGeom>
          <a:noFill/>
        </p:spPr>
        <p:txBody>
          <a:bodyPr wrap="square">
            <a:spAutoFit/>
          </a:bodyPr>
          <a:lstStyle/>
          <a:p>
            <a:r>
              <a:rPr lang="zh-TW" altLang="en-US" sz="1200" b="1" dirty="0">
                <a:solidFill>
                  <a:srgbClr val="70AD47">
                    <a:lumMod val="75000"/>
                  </a:srgbClr>
                </a:solidFill>
                <a:latin typeface="微軟正黑體" panose="020B0604030504040204" pitchFamily="34" charset="-120"/>
                <a:ea typeface="微軟正黑體" panose="020B0604030504040204" pitchFamily="34" charset="-120"/>
              </a:rPr>
              <a:t>培育輔導</a:t>
            </a:r>
            <a:endParaRPr lang="en-US" altLang="zh-TW" sz="1200" b="1" dirty="0">
              <a:solidFill>
                <a:srgbClr val="70AD47">
                  <a:lumMod val="75000"/>
                </a:srgbClr>
              </a:solidFill>
              <a:latin typeface="微軟正黑體" panose="020B0604030504040204" pitchFamily="34" charset="-120"/>
              <a:ea typeface="微軟正黑體" panose="020B0604030504040204" pitchFamily="34" charset="-120"/>
            </a:endParaRPr>
          </a:p>
          <a:p>
            <a:r>
              <a:rPr lang="zh-TW" altLang="en-US" sz="1200" b="1" dirty="0">
                <a:solidFill>
                  <a:srgbClr val="70AD47">
                    <a:lumMod val="75000"/>
                  </a:srgbClr>
                </a:solidFill>
                <a:latin typeface="微軟正黑體" panose="020B0604030504040204" pitchFamily="34" charset="-120"/>
                <a:ea typeface="微軟正黑體" panose="020B0604030504040204" pitchFamily="34" charset="-120"/>
              </a:rPr>
              <a:t>衍生新創</a:t>
            </a:r>
            <a:endParaRPr lang="en-US" altLang="zh-TW" sz="1200" b="1" dirty="0">
              <a:solidFill>
                <a:srgbClr val="70AD47">
                  <a:lumMod val="75000"/>
                </a:srgbClr>
              </a:solidFill>
              <a:latin typeface="微軟正黑體" panose="020B0604030504040204" pitchFamily="34" charset="-120"/>
              <a:ea typeface="微軟正黑體" panose="020B0604030504040204" pitchFamily="34" charset="-120"/>
            </a:endParaRPr>
          </a:p>
          <a:p>
            <a:r>
              <a:rPr lang="zh-TW" altLang="en-US" sz="1200" b="1" dirty="0">
                <a:solidFill>
                  <a:srgbClr val="70AD47">
                    <a:lumMod val="75000"/>
                  </a:srgbClr>
                </a:solidFill>
                <a:latin typeface="微軟正黑體" panose="020B0604030504040204" pitchFamily="34" charset="-120"/>
                <a:ea typeface="微軟正黑體" panose="020B0604030504040204" pitchFamily="34" charset="-120"/>
              </a:rPr>
              <a:t>持續追蹤</a:t>
            </a:r>
          </a:p>
        </p:txBody>
      </p:sp>
      <p:pic>
        <p:nvPicPr>
          <p:cNvPr id="29" name="圖片 28">
            <a:extLst>
              <a:ext uri="{FF2B5EF4-FFF2-40B4-BE49-F238E27FC236}">
                <a16:creationId xmlns:a16="http://schemas.microsoft.com/office/drawing/2014/main" id="{DE31BC30-FCAA-4769-9DA1-18FCCD31C3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997" t="36440" r="11709" b="44095"/>
          <a:stretch/>
        </p:blipFill>
        <p:spPr>
          <a:xfrm>
            <a:off x="645132" y="1328177"/>
            <a:ext cx="3567436" cy="722395"/>
          </a:xfrm>
          <a:prstGeom prst="rect">
            <a:avLst/>
          </a:prstGeom>
        </p:spPr>
      </p:pic>
      <p:sp>
        <p:nvSpPr>
          <p:cNvPr id="31" name="投影片編號版面配置區 4">
            <a:extLst>
              <a:ext uri="{FF2B5EF4-FFF2-40B4-BE49-F238E27FC236}">
                <a16:creationId xmlns:a16="http://schemas.microsoft.com/office/drawing/2014/main" id="{B1BA1854-57F5-4B3E-8A53-C8F395E7B4A7}"/>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5</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62EF57CF-12F3-4640-B47C-3C2C353215F0}"/>
              </a:ext>
            </a:extLst>
          </p:cNvPr>
          <p:cNvSpPr txBox="1"/>
          <p:nvPr/>
        </p:nvSpPr>
        <p:spPr>
          <a:xfrm>
            <a:off x="2647660" y="2081495"/>
            <a:ext cx="840646" cy="276999"/>
          </a:xfrm>
          <a:prstGeom prst="rect">
            <a:avLst/>
          </a:prstGeom>
          <a:noFill/>
        </p:spPr>
        <p:txBody>
          <a:bodyPr wrap="square">
            <a:spAutoFit/>
          </a:bodyPr>
          <a:lstStyle/>
          <a:p>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核定補助</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cxnSp>
        <p:nvCxnSpPr>
          <p:cNvPr id="40" name="接點: 肘形 28">
            <a:extLst>
              <a:ext uri="{FF2B5EF4-FFF2-40B4-BE49-F238E27FC236}">
                <a16:creationId xmlns:a16="http://schemas.microsoft.com/office/drawing/2014/main" id="{8C1EC593-309D-12D8-5E50-A7298041A827}"/>
              </a:ext>
            </a:extLst>
          </p:cNvPr>
          <p:cNvCxnSpPr>
            <a:cxnSpLocks/>
          </p:cNvCxnSpPr>
          <p:nvPr/>
        </p:nvCxnSpPr>
        <p:spPr>
          <a:xfrm flipH="1" flipV="1">
            <a:off x="3601246" y="4075044"/>
            <a:ext cx="120" cy="1092899"/>
          </a:xfrm>
          <a:prstGeom prst="straightConnector1">
            <a:avLst/>
          </a:prstGeom>
          <a:noFill/>
          <a:ln w="38100" cap="flat" cmpd="sng" algn="ctr">
            <a:solidFill>
              <a:srgbClr val="70AD47">
                <a:lumMod val="75000"/>
              </a:srgbClr>
            </a:solidFill>
            <a:prstDash val="solid"/>
            <a:miter lim="800000"/>
            <a:tailEnd type="triangle"/>
          </a:ln>
          <a:effectLst/>
        </p:spPr>
      </p:cxnSp>
      <p:cxnSp>
        <p:nvCxnSpPr>
          <p:cNvPr id="53" name="肘形接點 52">
            <a:extLst>
              <a:ext uri="{FF2B5EF4-FFF2-40B4-BE49-F238E27FC236}">
                <a16:creationId xmlns:a16="http://schemas.microsoft.com/office/drawing/2014/main" id="{F12F0271-3F10-3315-B85F-E5B0F23ED2F7}"/>
              </a:ext>
            </a:extLst>
          </p:cNvPr>
          <p:cNvCxnSpPr>
            <a:cxnSpLocks/>
          </p:cNvCxnSpPr>
          <p:nvPr/>
        </p:nvCxnSpPr>
        <p:spPr>
          <a:xfrm rot="10800000">
            <a:off x="654280" y="4100906"/>
            <a:ext cx="2066364" cy="1432185"/>
          </a:xfrm>
          <a:prstGeom prst="bentConnector3">
            <a:avLst>
              <a:gd name="adj1" fmla="val 100004"/>
            </a:avLst>
          </a:prstGeom>
          <a:ln w="38100" cap="rnd">
            <a:solidFill>
              <a:srgbClr val="53823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 name="直線單箭頭接點 19">
            <a:extLst>
              <a:ext uri="{FF2B5EF4-FFF2-40B4-BE49-F238E27FC236}">
                <a16:creationId xmlns:a16="http://schemas.microsoft.com/office/drawing/2014/main" id="{6BB08C36-E702-FE3D-8D86-D6E6CABD049B}"/>
              </a:ext>
            </a:extLst>
          </p:cNvPr>
          <p:cNvCxnSpPr>
            <a:cxnSpLocks/>
          </p:cNvCxnSpPr>
          <p:nvPr/>
        </p:nvCxnSpPr>
        <p:spPr>
          <a:xfrm rot="16200000" flipH="1">
            <a:off x="2708177" y="3237652"/>
            <a:ext cx="3390093" cy="470490"/>
          </a:xfrm>
          <a:prstGeom prst="bentConnector3">
            <a:avLst>
              <a:gd name="adj1" fmla="val -17"/>
            </a:avLst>
          </a:prstGeom>
          <a:noFill/>
          <a:ln w="38100" cap="flat" cmpd="sng" algn="ctr">
            <a:solidFill>
              <a:srgbClr val="FF0000"/>
            </a:solidFill>
            <a:prstDash val="solid"/>
            <a:miter lim="800000"/>
            <a:tailEnd type="triangle"/>
          </a:ln>
          <a:effectLst/>
        </p:spPr>
      </p:cxnSp>
      <p:sp>
        <p:nvSpPr>
          <p:cNvPr id="3" name="標題 18">
            <a:extLst>
              <a:ext uri="{FF2B5EF4-FFF2-40B4-BE49-F238E27FC236}">
                <a16:creationId xmlns:a16="http://schemas.microsoft.com/office/drawing/2014/main" id="{F791EA38-0621-0077-B636-9763BCA73952}"/>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lvl="0">
              <a:defRPr/>
            </a:pPr>
            <a:r>
              <a:rPr lang="zh-TW" altLang="en-US" sz="3200" b="1" dirty="0">
                <a:solidFill>
                  <a:prstClr val="black"/>
                </a:solidFill>
                <a:latin typeface="微軟正黑體" panose="020B0604030504040204" pitchFamily="34" charset="-120"/>
                <a:ea typeface="微軟正黑體" panose="020B0604030504040204" pitchFamily="34" charset="-120"/>
              </a:rPr>
              <a:t>計畫推動架構</a:t>
            </a: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664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群組 162"/>
          <p:cNvGrpSpPr/>
          <p:nvPr/>
        </p:nvGrpSpPr>
        <p:grpSpPr>
          <a:xfrm>
            <a:off x="2014315" y="914400"/>
            <a:ext cx="8995867" cy="5896334"/>
            <a:chOff x="1705954" y="1368873"/>
            <a:chExt cx="8995867" cy="5896334"/>
          </a:xfrm>
        </p:grpSpPr>
        <p:sp>
          <p:nvSpPr>
            <p:cNvPr id="164" name="矩形 163">
              <a:extLst>
                <a:ext uri="{FF2B5EF4-FFF2-40B4-BE49-F238E27FC236}">
                  <a16:creationId xmlns:a16="http://schemas.microsoft.com/office/drawing/2014/main" id="{69344B25-A104-4D99-B79D-D46DE549F5AF}"/>
                </a:ext>
              </a:extLst>
            </p:cNvPr>
            <p:cNvSpPr/>
            <p:nvPr/>
          </p:nvSpPr>
          <p:spPr>
            <a:xfrm>
              <a:off x="3140722" y="4711010"/>
              <a:ext cx="981459" cy="788631"/>
            </a:xfrm>
            <a:prstGeom prst="rect">
              <a:avLst/>
            </a:prstGeom>
            <a:solidFill>
              <a:sysClr val="window" lastClr="FFFFFF">
                <a:lumMod val="95000"/>
                <a:alpha val="50196"/>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nvGrpSpPr>
            <p:cNvPr id="166" name="群組 165">
              <a:extLst>
                <a:ext uri="{FF2B5EF4-FFF2-40B4-BE49-F238E27FC236}">
                  <a16:creationId xmlns:a16="http://schemas.microsoft.com/office/drawing/2014/main" id="{0B5E3DB6-D352-4DA3-943D-834567F7245C}"/>
                </a:ext>
              </a:extLst>
            </p:cNvPr>
            <p:cNvGrpSpPr/>
            <p:nvPr/>
          </p:nvGrpSpPr>
          <p:grpSpPr>
            <a:xfrm>
              <a:off x="1705954" y="1368873"/>
              <a:ext cx="7987579" cy="5896334"/>
              <a:chOff x="-475849" y="2056169"/>
              <a:chExt cx="5943991" cy="3896102"/>
            </a:xfrm>
          </p:grpSpPr>
          <p:grpSp>
            <p:nvGrpSpPr>
              <p:cNvPr id="182" name="群組 181">
                <a:extLst>
                  <a:ext uri="{FF2B5EF4-FFF2-40B4-BE49-F238E27FC236}">
                    <a16:creationId xmlns:a16="http://schemas.microsoft.com/office/drawing/2014/main" id="{993AE79B-5A2E-4AA5-9113-3EE04C4784DB}"/>
                  </a:ext>
                </a:extLst>
              </p:cNvPr>
              <p:cNvGrpSpPr/>
              <p:nvPr/>
            </p:nvGrpSpPr>
            <p:grpSpPr>
              <a:xfrm rot="10800000">
                <a:off x="266320" y="2287616"/>
                <a:ext cx="5201822" cy="3664655"/>
                <a:chOff x="3988628" y="819952"/>
                <a:chExt cx="5768672" cy="4064000"/>
              </a:xfrm>
            </p:grpSpPr>
            <p:sp>
              <p:nvSpPr>
                <p:cNvPr id="186" name="梯形 4">
                  <a:extLst>
                    <a:ext uri="{FF2B5EF4-FFF2-40B4-BE49-F238E27FC236}">
                      <a16:creationId xmlns:a16="http://schemas.microsoft.com/office/drawing/2014/main" id="{5952B14A-64C4-4DE9-80AB-B708F91977AA}"/>
                    </a:ext>
                  </a:extLst>
                </p:cNvPr>
                <p:cNvSpPr/>
                <p:nvPr/>
              </p:nvSpPr>
              <p:spPr>
                <a:xfrm>
                  <a:off x="6181294" y="819952"/>
                  <a:ext cx="1363462" cy="1015999"/>
                </a:xfrm>
                <a:prstGeom prst="rect">
                  <a:avLst/>
                </a:prstGeom>
                <a:noFill/>
                <a:ln>
                  <a:noFill/>
                </a:ln>
                <a:effectLst/>
              </p:spPr>
              <p:txBody>
                <a:bodyPr spcFirstLastPara="0" vert="horz" wrap="square" lIns="54610" tIns="54610" rIns="54610" bIns="54610" numCol="1" spcCol="1270" anchor="ctr" anchorCtr="0">
                  <a:noAutofit/>
                </a:bodyPr>
                <a:lstStyle/>
                <a:p>
                  <a:pPr marL="0" marR="0" lvl="0" indent="0" algn="ctr" defTabSz="1911350" eaLnBrk="1" fontAlgn="auto" latinLnBrk="0" hangingPunct="1">
                    <a:lnSpc>
                      <a:spcPct val="90000"/>
                    </a:lnSpc>
                    <a:spcBef>
                      <a:spcPct val="0"/>
                    </a:spcBef>
                    <a:spcAft>
                      <a:spcPct val="35000"/>
                    </a:spcAft>
                    <a:buClrTx/>
                    <a:buSzTx/>
                    <a:buFontTx/>
                    <a:buNone/>
                    <a:tabLst/>
                    <a:defRPr/>
                  </a:pPr>
                  <a:endParaRPr kumimoji="0" lang="zh-TW" altLang="en-US" sz="43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nvGrpSpPr>
                <p:cNvPr id="187" name="群組 186">
                  <a:extLst>
                    <a:ext uri="{FF2B5EF4-FFF2-40B4-BE49-F238E27FC236}">
                      <a16:creationId xmlns:a16="http://schemas.microsoft.com/office/drawing/2014/main" id="{6E69C5D0-7AA6-4BB1-8851-DBED00BDE69A}"/>
                    </a:ext>
                  </a:extLst>
                </p:cNvPr>
                <p:cNvGrpSpPr/>
                <p:nvPr/>
              </p:nvGrpSpPr>
              <p:grpSpPr>
                <a:xfrm>
                  <a:off x="5602475" y="1361738"/>
                  <a:ext cx="2589929" cy="1490212"/>
                  <a:chOff x="1466374" y="541786"/>
                  <a:chExt cx="2589929" cy="1490212"/>
                </a:xfrm>
              </p:grpSpPr>
              <p:sp>
                <p:nvSpPr>
                  <p:cNvPr id="194" name="梯形 193">
                    <a:extLst>
                      <a:ext uri="{FF2B5EF4-FFF2-40B4-BE49-F238E27FC236}">
                        <a16:creationId xmlns:a16="http://schemas.microsoft.com/office/drawing/2014/main" id="{08C22BA5-537E-410B-9369-32178A8FCF15}"/>
                      </a:ext>
                    </a:extLst>
                  </p:cNvPr>
                  <p:cNvSpPr/>
                  <p:nvPr/>
                </p:nvSpPr>
                <p:spPr>
                  <a:xfrm>
                    <a:off x="1466374" y="541786"/>
                    <a:ext cx="2589929" cy="1393355"/>
                  </a:xfrm>
                  <a:prstGeom prst="trapezoid">
                    <a:avLst>
                      <a:gd name="adj" fmla="val 67100"/>
                    </a:avLst>
                  </a:prstGeom>
                  <a:solidFill>
                    <a:srgbClr val="5B9BD5">
                      <a:lumMod val="20000"/>
                      <a:lumOff val="80000"/>
                    </a:srgbClr>
                  </a:solidFill>
                  <a:ln w="12700" cap="flat" cmpd="sng" algn="ctr">
                    <a:solidFill>
                      <a:sysClr val="window" lastClr="FFFFFF">
                        <a:hueOff val="0"/>
                        <a:satOff val="0"/>
                        <a:lumOff val="0"/>
                        <a:alphaOff val="0"/>
                      </a:sysClr>
                    </a:solidFill>
                    <a:prstDash val="solid"/>
                    <a:miter lim="800000"/>
                  </a:ln>
                  <a:effectLst/>
                </p:spPr>
                <p:txBody>
                  <a:bodyPr/>
                  <a:lstStyle/>
                  <a:p>
                    <a:endParaRPr lang="zh-TW" altLang="en-US"/>
                  </a:p>
                </p:txBody>
              </p:sp>
              <p:sp>
                <p:nvSpPr>
                  <p:cNvPr id="195" name="梯形 6">
                    <a:extLst>
                      <a:ext uri="{FF2B5EF4-FFF2-40B4-BE49-F238E27FC236}">
                        <a16:creationId xmlns:a16="http://schemas.microsoft.com/office/drawing/2014/main" id="{75045EAC-1E1C-480F-9E7E-063D2B14301A}"/>
                      </a:ext>
                    </a:extLst>
                  </p:cNvPr>
                  <p:cNvSpPr/>
                  <p:nvPr/>
                </p:nvSpPr>
                <p:spPr>
                  <a:xfrm>
                    <a:off x="1840674" y="1015999"/>
                    <a:ext cx="1772500" cy="1015999"/>
                  </a:xfrm>
                  <a:prstGeom prst="rect">
                    <a:avLst/>
                  </a:prstGeom>
                  <a:noFill/>
                  <a:ln>
                    <a:noFill/>
                  </a:ln>
                  <a:effectLst/>
                </p:spPr>
                <p:txBody>
                  <a:bodyPr spcFirstLastPara="0" vert="horz" wrap="square" lIns="55880" tIns="55880" rIns="55880" bIns="55880"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tabLst/>
                      <a:defRPr/>
                    </a:pPr>
                    <a:endParaRPr kumimoji="0" lang="zh-TW" altLang="en-US" sz="44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grpSp>
              <p:nvGrpSpPr>
                <p:cNvPr id="188" name="群組 187">
                  <a:extLst>
                    <a:ext uri="{FF2B5EF4-FFF2-40B4-BE49-F238E27FC236}">
                      <a16:creationId xmlns:a16="http://schemas.microsoft.com/office/drawing/2014/main" id="{8F9AF688-7345-4462-B1D1-2037BDA4ECB2}"/>
                    </a:ext>
                  </a:extLst>
                </p:cNvPr>
                <p:cNvGrpSpPr/>
                <p:nvPr/>
              </p:nvGrpSpPr>
              <p:grpSpPr>
                <a:xfrm>
                  <a:off x="4595342" y="2763384"/>
                  <a:ext cx="4585298" cy="1321325"/>
                  <a:chOff x="459241" y="1943432"/>
                  <a:chExt cx="4585298" cy="1321325"/>
                </a:xfrm>
              </p:grpSpPr>
              <p:sp>
                <p:nvSpPr>
                  <p:cNvPr id="192" name="梯形 191">
                    <a:extLst>
                      <a:ext uri="{FF2B5EF4-FFF2-40B4-BE49-F238E27FC236}">
                        <a16:creationId xmlns:a16="http://schemas.microsoft.com/office/drawing/2014/main" id="{AFC5131C-BA50-4423-8796-97B93A83A496}"/>
                      </a:ext>
                    </a:extLst>
                  </p:cNvPr>
                  <p:cNvSpPr/>
                  <p:nvPr/>
                </p:nvSpPr>
                <p:spPr>
                  <a:xfrm>
                    <a:off x="459241" y="1943432"/>
                    <a:ext cx="4585298" cy="1321325"/>
                  </a:xfrm>
                  <a:prstGeom prst="trapezoid">
                    <a:avLst>
                      <a:gd name="adj" fmla="val 67100"/>
                    </a:avLst>
                  </a:prstGeom>
                  <a:solidFill>
                    <a:srgbClr val="70AD47">
                      <a:lumMod val="20000"/>
                      <a:lumOff val="80000"/>
                    </a:srgbClr>
                  </a:solidFill>
                  <a:ln w="12700" cap="flat" cmpd="sng" algn="ctr">
                    <a:solidFill>
                      <a:sysClr val="window" lastClr="FFFFFF">
                        <a:hueOff val="0"/>
                        <a:satOff val="0"/>
                        <a:lumOff val="0"/>
                        <a:alphaOff val="0"/>
                      </a:sysClr>
                    </a:solidFill>
                    <a:prstDash val="solid"/>
                    <a:miter lim="800000"/>
                  </a:ln>
                  <a:effectLst/>
                </p:spPr>
                <p:txBody>
                  <a:bodyPr/>
                  <a:lstStyle/>
                  <a:p>
                    <a:endParaRPr lang="zh-TW" altLang="en-US"/>
                  </a:p>
                </p:txBody>
              </p:sp>
              <p:sp>
                <p:nvSpPr>
                  <p:cNvPr id="193" name="梯形 8">
                    <a:extLst>
                      <a:ext uri="{FF2B5EF4-FFF2-40B4-BE49-F238E27FC236}">
                        <a16:creationId xmlns:a16="http://schemas.microsoft.com/office/drawing/2014/main" id="{E9662FCA-93FA-4C5D-A8E5-40280F33C44B}"/>
                      </a:ext>
                    </a:extLst>
                  </p:cNvPr>
                  <p:cNvSpPr/>
                  <p:nvPr/>
                </p:nvSpPr>
                <p:spPr>
                  <a:xfrm>
                    <a:off x="1397549" y="2023708"/>
                    <a:ext cx="2658751" cy="1015999"/>
                  </a:xfrm>
                  <a:prstGeom prst="rect">
                    <a:avLst/>
                  </a:prstGeom>
                  <a:noFill/>
                  <a:ln>
                    <a:noFill/>
                  </a:ln>
                  <a:effectLst/>
                </p:spPr>
                <p:txBody>
                  <a:bodyPr spcFirstLastPara="0" vert="horz" wrap="square" lIns="55880" tIns="55880" rIns="55880" bIns="55880"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tabLst/>
                      <a:defRPr/>
                    </a:pPr>
                    <a:endParaRPr kumimoji="0" lang="zh-TW" altLang="en-US" sz="4400" b="0" i="0" u="none" strike="noStrike" kern="0" cap="none" spc="0" normalizeH="0" baseline="0" noProof="0" dirty="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grpSp>
              <p:nvGrpSpPr>
                <p:cNvPr id="189" name="群組 188">
                  <a:extLst>
                    <a:ext uri="{FF2B5EF4-FFF2-40B4-BE49-F238E27FC236}">
                      <a16:creationId xmlns:a16="http://schemas.microsoft.com/office/drawing/2014/main" id="{868F7F34-758B-48AC-88BC-773EBC393ED5}"/>
                    </a:ext>
                  </a:extLst>
                </p:cNvPr>
                <p:cNvGrpSpPr/>
                <p:nvPr/>
              </p:nvGrpSpPr>
              <p:grpSpPr>
                <a:xfrm>
                  <a:off x="3988628" y="3867953"/>
                  <a:ext cx="5768672" cy="1015999"/>
                  <a:chOff x="-147473" y="3048001"/>
                  <a:chExt cx="5768672" cy="1015999"/>
                </a:xfrm>
              </p:grpSpPr>
              <p:sp>
                <p:nvSpPr>
                  <p:cNvPr id="190" name="梯形 189">
                    <a:extLst>
                      <a:ext uri="{FF2B5EF4-FFF2-40B4-BE49-F238E27FC236}">
                        <a16:creationId xmlns:a16="http://schemas.microsoft.com/office/drawing/2014/main" id="{756E1480-7C94-4462-8A90-AD3A14AC2343}"/>
                      </a:ext>
                    </a:extLst>
                  </p:cNvPr>
                  <p:cNvSpPr/>
                  <p:nvPr/>
                </p:nvSpPr>
                <p:spPr>
                  <a:xfrm>
                    <a:off x="-147473" y="3279341"/>
                    <a:ext cx="5768672" cy="784659"/>
                  </a:xfrm>
                  <a:prstGeom prst="trapezoid">
                    <a:avLst>
                      <a:gd name="adj" fmla="val 67100"/>
                    </a:avLst>
                  </a:prstGeom>
                  <a:solidFill>
                    <a:srgbClr val="FFC000">
                      <a:lumMod val="20000"/>
                      <a:lumOff val="8000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191" name="梯形 10">
                    <a:extLst>
                      <a:ext uri="{FF2B5EF4-FFF2-40B4-BE49-F238E27FC236}">
                        <a16:creationId xmlns:a16="http://schemas.microsoft.com/office/drawing/2014/main" id="{CC4D6282-C113-4EBD-BCD1-BAFA7106FD1F}"/>
                      </a:ext>
                    </a:extLst>
                  </p:cNvPr>
                  <p:cNvSpPr/>
                  <p:nvPr/>
                </p:nvSpPr>
                <p:spPr>
                  <a:xfrm>
                    <a:off x="954423" y="3048001"/>
                    <a:ext cx="3545001" cy="1015999"/>
                  </a:xfrm>
                  <a:prstGeom prst="rect">
                    <a:avLst/>
                  </a:prstGeom>
                  <a:noFill/>
                  <a:ln>
                    <a:noFill/>
                  </a:ln>
                  <a:effectLst/>
                </p:spPr>
                <p:txBody>
                  <a:bodyPr spcFirstLastPara="0" vert="horz" wrap="square" lIns="81280" tIns="81280" rIns="81280" bIns="81280" numCol="1" spcCol="1270" anchor="ctr" anchorCtr="0">
                    <a:noAutofit/>
                  </a:bodyPr>
                  <a:lstStyle/>
                  <a:p>
                    <a:pPr marL="0" marR="0" lvl="0" indent="0" algn="ctr" defTabSz="2844800" eaLnBrk="1" fontAlgn="auto" latinLnBrk="0" hangingPunct="1">
                      <a:lnSpc>
                        <a:spcPct val="90000"/>
                      </a:lnSpc>
                      <a:spcBef>
                        <a:spcPct val="0"/>
                      </a:spcBef>
                      <a:spcAft>
                        <a:spcPct val="35000"/>
                      </a:spcAft>
                      <a:buClrTx/>
                      <a:buSzTx/>
                      <a:buFontTx/>
                      <a:buNone/>
                      <a:tabLst/>
                      <a:defRPr/>
                    </a:pPr>
                    <a:endParaRPr kumimoji="0" lang="zh-TW" altLang="en-US" sz="6400" b="0" i="0" u="none" strike="noStrike" kern="0" cap="none" spc="0" normalizeH="0" baseline="0" noProof="0" dirty="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grpSp>
          <p:sp>
            <p:nvSpPr>
              <p:cNvPr id="183" name="文字方塊 182">
                <a:extLst>
                  <a:ext uri="{FF2B5EF4-FFF2-40B4-BE49-F238E27FC236}">
                    <a16:creationId xmlns:a16="http://schemas.microsoft.com/office/drawing/2014/main" id="{6BA23F6E-620B-4FC8-B340-22D4BE3A3996}"/>
                  </a:ext>
                </a:extLst>
              </p:cNvPr>
              <p:cNvSpPr txBox="1"/>
              <p:nvPr/>
            </p:nvSpPr>
            <p:spPr>
              <a:xfrm>
                <a:off x="-475849" y="2056169"/>
                <a:ext cx="3360018" cy="26437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ED7D31">
                        <a:lumMod val="75000"/>
                      </a:srgbClr>
                    </a:solidFill>
                    <a:effectLst/>
                    <a:uLnTx/>
                    <a:uFillTx/>
                    <a:latin typeface="微軟正黑體" panose="020B0604030504040204" pitchFamily="34" charset="-120"/>
                    <a:ea typeface="微軟正黑體" panose="020B0604030504040204" pitchFamily="34" charset="-120"/>
                  </a:rPr>
                  <a:t>各校探勘育成潛力案源</a:t>
                </a:r>
              </a:p>
            </p:txBody>
          </p:sp>
          <p:sp>
            <p:nvSpPr>
              <p:cNvPr id="184" name="文字方塊 183">
                <a:extLst>
                  <a:ext uri="{FF2B5EF4-FFF2-40B4-BE49-F238E27FC236}">
                    <a16:creationId xmlns:a16="http://schemas.microsoft.com/office/drawing/2014/main" id="{2961DDA8-4FA3-40C6-9E91-F8E8F411410C}"/>
                  </a:ext>
                </a:extLst>
              </p:cNvPr>
              <p:cNvSpPr txBox="1"/>
              <p:nvPr/>
            </p:nvSpPr>
            <p:spPr>
              <a:xfrm>
                <a:off x="1542810" y="4287462"/>
                <a:ext cx="2604700" cy="2643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0099FF"/>
                    </a:solidFill>
                    <a:effectLst/>
                    <a:uLnTx/>
                    <a:uFillTx/>
                    <a:latin typeface="微軟正黑體" panose="020B0604030504040204" pitchFamily="34" charset="-120"/>
                    <a:ea typeface="微軟正黑體" panose="020B0604030504040204" pitchFamily="34" charset="-120"/>
                  </a:rPr>
                  <a:t>選拔潛力個案完成商業化進程</a:t>
                </a:r>
              </a:p>
            </p:txBody>
          </p:sp>
          <p:sp>
            <p:nvSpPr>
              <p:cNvPr id="185" name="文字方塊 184">
                <a:extLst>
                  <a:ext uri="{FF2B5EF4-FFF2-40B4-BE49-F238E27FC236}">
                    <a16:creationId xmlns:a16="http://schemas.microsoft.com/office/drawing/2014/main" id="{A88535DD-5CDD-463C-A82D-F1F30316EDC0}"/>
                  </a:ext>
                </a:extLst>
              </p:cNvPr>
              <p:cNvSpPr txBox="1"/>
              <p:nvPr/>
            </p:nvSpPr>
            <p:spPr>
              <a:xfrm>
                <a:off x="1542810" y="4555725"/>
                <a:ext cx="2852023" cy="2643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3338F9"/>
                    </a:solidFill>
                    <a:effectLst/>
                    <a:uLnTx/>
                    <a:uFillTx/>
                    <a:latin typeface="微軟正黑體" panose="020B0604030504040204" pitchFamily="34" charset="-120"/>
                    <a:ea typeface="微軟正黑體" panose="020B0604030504040204" pitchFamily="34" charset="-120"/>
                  </a:rPr>
                  <a:t>挹注高成長潛力個案重點加速</a:t>
                </a:r>
              </a:p>
            </p:txBody>
          </p:sp>
        </p:grpSp>
        <p:sp>
          <p:nvSpPr>
            <p:cNvPr id="167" name="矩形 166">
              <a:extLst>
                <a:ext uri="{FF2B5EF4-FFF2-40B4-BE49-F238E27FC236}">
                  <a16:creationId xmlns:a16="http://schemas.microsoft.com/office/drawing/2014/main" id="{134EDEFF-B171-41AE-817B-70B5C791BDA0}"/>
                </a:ext>
              </a:extLst>
            </p:cNvPr>
            <p:cNvSpPr/>
            <p:nvPr/>
          </p:nvSpPr>
          <p:spPr>
            <a:xfrm>
              <a:off x="2685382" y="1873518"/>
              <a:ext cx="981459" cy="788631"/>
            </a:xfrm>
            <a:prstGeom prst="rect">
              <a:avLst/>
            </a:prstGeom>
            <a:solidFill>
              <a:sysClr val="window" lastClr="FFFFFF">
                <a:lumMod val="95000"/>
                <a:alpha val="50196"/>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169" name="文字方塊 168">
              <a:extLst>
                <a:ext uri="{FF2B5EF4-FFF2-40B4-BE49-F238E27FC236}">
                  <a16:creationId xmlns:a16="http://schemas.microsoft.com/office/drawing/2014/main" id="{38614706-52D6-4ABF-9DB1-1502D6454324}"/>
                </a:ext>
              </a:extLst>
            </p:cNvPr>
            <p:cNvSpPr txBox="1"/>
            <p:nvPr/>
          </p:nvSpPr>
          <p:spPr>
            <a:xfrm>
              <a:off x="3026290" y="4711010"/>
              <a:ext cx="123281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萌芽案</a:t>
              </a:r>
            </a:p>
          </p:txBody>
        </p:sp>
        <p:sp>
          <p:nvSpPr>
            <p:cNvPr id="170" name="文字方塊 169">
              <a:extLst>
                <a:ext uri="{FF2B5EF4-FFF2-40B4-BE49-F238E27FC236}">
                  <a16:creationId xmlns:a16="http://schemas.microsoft.com/office/drawing/2014/main" id="{AE235A2A-651F-46E4-956E-CD7CA4731141}"/>
                </a:ext>
              </a:extLst>
            </p:cNvPr>
            <p:cNvSpPr txBox="1"/>
            <p:nvPr/>
          </p:nvSpPr>
          <p:spPr>
            <a:xfrm>
              <a:off x="3156274" y="5119809"/>
              <a:ext cx="102274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拔尖案</a:t>
              </a:r>
            </a:p>
          </p:txBody>
        </p:sp>
        <p:cxnSp>
          <p:nvCxnSpPr>
            <p:cNvPr id="174" name="直線接點 173">
              <a:extLst>
                <a:ext uri="{FF2B5EF4-FFF2-40B4-BE49-F238E27FC236}">
                  <a16:creationId xmlns:a16="http://schemas.microsoft.com/office/drawing/2014/main" id="{A1CFC193-0209-4C34-AD33-44ADDF7527D9}"/>
                </a:ext>
              </a:extLst>
            </p:cNvPr>
            <p:cNvCxnSpPr>
              <a:cxnSpLocks/>
            </p:cNvCxnSpPr>
            <p:nvPr/>
          </p:nvCxnSpPr>
          <p:spPr>
            <a:xfrm flipV="1">
              <a:off x="3166356" y="5527600"/>
              <a:ext cx="965771" cy="1"/>
            </a:xfrm>
            <a:prstGeom prst="line">
              <a:avLst/>
            </a:prstGeom>
            <a:noFill/>
            <a:ln w="19050" cap="flat" cmpd="sng" algn="ctr">
              <a:solidFill>
                <a:sysClr val="windowText" lastClr="000000"/>
              </a:solidFill>
              <a:prstDash val="solid"/>
              <a:miter lim="800000"/>
              <a:headEnd type="oval" w="med" len="med"/>
              <a:tailEnd type="oval" w="med" len="med"/>
            </a:ln>
            <a:effectLst/>
          </p:spPr>
        </p:cxnSp>
        <p:cxnSp>
          <p:nvCxnSpPr>
            <p:cNvPr id="175" name="直線接點 174">
              <a:extLst>
                <a:ext uri="{FF2B5EF4-FFF2-40B4-BE49-F238E27FC236}">
                  <a16:creationId xmlns:a16="http://schemas.microsoft.com/office/drawing/2014/main" id="{013EE9BD-6238-4C8D-B46D-A5C10FF355B6}"/>
                </a:ext>
              </a:extLst>
            </p:cNvPr>
            <p:cNvCxnSpPr/>
            <p:nvPr/>
          </p:nvCxnSpPr>
          <p:spPr>
            <a:xfrm flipV="1">
              <a:off x="3175739" y="5079843"/>
              <a:ext cx="965771" cy="1"/>
            </a:xfrm>
            <a:prstGeom prst="line">
              <a:avLst/>
            </a:prstGeom>
            <a:noFill/>
            <a:ln w="19050" cap="flat" cmpd="sng" algn="ctr">
              <a:solidFill>
                <a:sysClr val="windowText" lastClr="000000"/>
              </a:solidFill>
              <a:prstDash val="solid"/>
              <a:miter lim="800000"/>
              <a:headEnd type="oval" w="med" len="med"/>
              <a:tailEnd type="oval" w="med" len="med"/>
            </a:ln>
            <a:effectLst/>
          </p:spPr>
        </p:cxnSp>
        <p:sp>
          <p:nvSpPr>
            <p:cNvPr id="177" name="文字方塊 176">
              <a:extLst>
                <a:ext uri="{FF2B5EF4-FFF2-40B4-BE49-F238E27FC236}">
                  <a16:creationId xmlns:a16="http://schemas.microsoft.com/office/drawing/2014/main" id="{A3CE1033-C278-45E5-8936-EBBE3A631333}"/>
                </a:ext>
              </a:extLst>
            </p:cNvPr>
            <p:cNvSpPr txBox="1"/>
            <p:nvPr/>
          </p:nvSpPr>
          <p:spPr>
            <a:xfrm>
              <a:off x="3844388" y="1934461"/>
              <a:ext cx="5266804" cy="636072"/>
            </a:xfrm>
            <a:prstGeom prst="rect">
              <a:avLst/>
            </a:prstGeom>
            <a:noFill/>
          </p:spPr>
          <p:txBody>
            <a:bodyPr wrap="square">
              <a:spAutoFit/>
            </a:bodyPr>
            <a:lstStyle/>
            <a:p>
              <a:pPr marL="12700" marR="0" lvl="0" indent="0" defTabSz="914400" eaLnBrk="1" fontAlgn="auto" latinLnBrk="0" hangingPunct="1">
                <a:lnSpc>
                  <a:spcPct val="100000"/>
                </a:lnSpc>
                <a:spcBef>
                  <a:spcPts val="385"/>
                </a:spcBef>
                <a:spcAft>
                  <a:spcPts val="0"/>
                </a:spcAft>
                <a:buClrTx/>
                <a:buSzTx/>
                <a:buFontTx/>
                <a:buNone/>
                <a:tabLst/>
                <a:defRPr/>
              </a:pPr>
              <a:r>
                <a:rPr kumimoji="0" lang="zh-TW" altLang="en-US" sz="16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各平台專責人力每年探勘潛力技術</a:t>
              </a:r>
              <a:r>
                <a:rPr lang="zh-TW" altLang="en-US" sz="16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zh-TW" sz="16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12700">
                <a:spcBef>
                  <a:spcPts val="385"/>
                </a:spcBef>
                <a:defRPr/>
              </a:pPr>
              <a:r>
                <a:rPr kumimoji="0" lang="zh-TW" altLang="en-US" sz="1600" b="0" i="0" u="none" strike="noStrike" kern="0" cap="none" spc="-5"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經「科</a:t>
              </a:r>
              <a:r>
                <a:rPr kumimoji="0" lang="zh-TW" altLang="en-US" sz="1600" b="0" i="0" u="none" strike="noStrike" kern="0" cap="none" spc="-5"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研</a:t>
              </a:r>
              <a:r>
                <a:rPr lang="zh-TW" altLang="en-US" sz="1600" kern="0" spc="-5" dirty="0">
                  <a:solidFill>
                    <a:prstClr val="black"/>
                  </a:solidFill>
                  <a:latin typeface="微軟正黑體" panose="020B0604030504040204" pitchFamily="34" charset="-120"/>
                  <a:ea typeface="微軟正黑體" panose="020B0604030504040204" pitchFamily="34" charset="-120"/>
                  <a:cs typeface="微軟正黑體"/>
                </a:rPr>
                <a:t>成果</a:t>
              </a:r>
              <a:r>
                <a:rPr kumimoji="0" lang="zh-TW" altLang="en-US" sz="1600" b="0" i="0" u="none" strike="noStrike" kern="0" cap="none" spc="-5"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產業</a:t>
              </a:r>
              <a:r>
                <a:rPr kumimoji="0" lang="zh-TW" altLang="en-US" sz="1600" b="0" i="0" u="none" strike="noStrike" kern="0" cap="none" spc="-5"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化平台」初審評估推</a:t>
              </a:r>
              <a:r>
                <a:rPr kumimoji="0" lang="zh-TW" altLang="en-US" sz="1600" b="0" i="0" u="none" strike="noStrike" kern="0" cap="none" spc="5"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薦</a:t>
              </a:r>
              <a:r>
                <a:rPr kumimoji="0" lang="zh-TW" altLang="en-US" sz="1600" b="0" i="0" u="none" strike="noStrike" kern="0" cap="none" spc="-5"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微軟正黑體"/>
                </a:rPr>
                <a:t>者，為</a:t>
              </a:r>
              <a:r>
                <a:rPr lang="zh-TW" altLang="en-US" sz="1600" b="1" dirty="0">
                  <a:latin typeface="Microsoft JhengHei" panose="020B0604030504040204" pitchFamily="34" charset="-120"/>
                  <a:ea typeface="Microsoft JhengHei" panose="020B0604030504040204" pitchFamily="34" charset="-120"/>
                </a:rPr>
                <a:t>潛力案源</a:t>
              </a:r>
            </a:p>
          </p:txBody>
        </p:sp>
        <p:sp>
          <p:nvSpPr>
            <p:cNvPr id="179" name="文字方塊 178">
              <a:extLst>
                <a:ext uri="{FF2B5EF4-FFF2-40B4-BE49-F238E27FC236}">
                  <a16:creationId xmlns:a16="http://schemas.microsoft.com/office/drawing/2014/main" id="{230C711F-53D5-468C-B8D7-8C2B1BC21515}"/>
                </a:ext>
              </a:extLst>
            </p:cNvPr>
            <p:cNvSpPr txBox="1"/>
            <p:nvPr/>
          </p:nvSpPr>
          <p:spPr>
            <a:xfrm>
              <a:off x="2679780" y="2762535"/>
              <a:ext cx="4808524" cy="446276"/>
            </a:xfrm>
            <a:prstGeom prst="rect">
              <a:avLst/>
            </a:prstGeom>
            <a:noFill/>
          </p:spPr>
          <p:txBody>
            <a:bodyPr wrap="square">
              <a:spAutoFit/>
            </a:bodyPr>
            <a:lstStyle/>
            <a:p>
              <a:pPr marL="0" marR="0" lvl="0" indent="0" algn="just" defTabSz="914400" eaLnBrk="1" fontAlgn="auto" latinLnBrk="0" hangingPunct="1">
                <a:lnSpc>
                  <a:spcPct val="115000"/>
                </a:lnSpc>
                <a:spcBef>
                  <a:spcPts val="0"/>
                </a:spcBef>
                <a:spcAft>
                  <a:spcPts val="0"/>
                </a:spcAft>
                <a:buClrTx/>
                <a:buSzPts val="1200"/>
                <a:buFontTx/>
                <a:buNone/>
                <a:tabLst/>
                <a:defRPr/>
              </a:pPr>
              <a:r>
                <a:rPr kumimoji="0" lang="zh-TW" altLang="en-US" sz="2000" b="1" i="0" u="none" strike="noStrike" kern="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rPr>
                <a:t>商業開發培訓營</a:t>
              </a:r>
              <a:r>
                <a:rPr kumimoji="0" lang="en-US" altLang="zh-TW" sz="1400" b="1" i="0" u="none" strike="noStrike" kern="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rPr>
                <a:t>書審通過團隊必須參與</a:t>
              </a:r>
              <a:r>
                <a:rPr kumimoji="0" lang="en-US" altLang="zh-TW" sz="1400" b="1" i="0" u="none" strike="noStrike" kern="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rPr>
                <a:t>)</a:t>
              </a:r>
              <a:endParaRPr kumimoji="0" lang="zh-TW" altLang="en-US" sz="1400" b="1" i="0" u="none" strike="noStrike" kern="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endParaRPr>
            </a:p>
          </p:txBody>
        </p:sp>
        <p:sp>
          <p:nvSpPr>
            <p:cNvPr id="181" name="文字方塊 180">
              <a:extLst>
                <a:ext uri="{FF2B5EF4-FFF2-40B4-BE49-F238E27FC236}">
                  <a16:creationId xmlns:a16="http://schemas.microsoft.com/office/drawing/2014/main" id="{64A9F7E9-7719-44A3-A153-69C5AA4003E6}"/>
                </a:ext>
              </a:extLst>
            </p:cNvPr>
            <p:cNvSpPr txBox="1"/>
            <p:nvPr/>
          </p:nvSpPr>
          <p:spPr>
            <a:xfrm>
              <a:off x="3091509" y="3206044"/>
              <a:ext cx="7610312" cy="135421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評估團隊  </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原創性技術之可行性驗證</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含專利評估</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產品市場供應鏈上下游分析與商品化</a:t>
              </a:r>
              <a:endParaRPr kumimoji="0" lang="en-US" altLang="zh-TW" sz="1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(3)</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團隊創業熱情與承諾、</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組</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成</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完</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整性、</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執行力</a:t>
              </a:r>
              <a:endPar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(4)</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經費</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編列</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與</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目標達成性</a:t>
              </a:r>
              <a:endPar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(5)</a:t>
              </a:r>
              <a:r>
                <a:rPr kumimoji="0" lang="zh-TW" altLang="zh-TW"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確認產品或商業模式、出場條件等</a:t>
              </a: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項目</a:t>
              </a:r>
            </a:p>
          </p:txBody>
        </p:sp>
      </p:grpSp>
      <p:sp>
        <p:nvSpPr>
          <p:cNvPr id="46" name="object 37">
            <a:extLst>
              <a:ext uri="{FF2B5EF4-FFF2-40B4-BE49-F238E27FC236}">
                <a16:creationId xmlns:a16="http://schemas.microsoft.com/office/drawing/2014/main" id="{D99BDB1B-5328-4252-BEF6-4A19597AE105}"/>
              </a:ext>
            </a:extLst>
          </p:cNvPr>
          <p:cNvSpPr txBox="1"/>
          <p:nvPr/>
        </p:nvSpPr>
        <p:spPr>
          <a:xfrm>
            <a:off x="2881338" y="1476737"/>
            <a:ext cx="1092868" cy="465512"/>
          </a:xfrm>
          <a:prstGeom prst="rect">
            <a:avLst/>
          </a:prstGeom>
          <a:noFill/>
        </p:spPr>
        <p:txBody>
          <a:bodyPr vert="horz" wrap="square" lIns="0" tIns="156210" rIns="0" bIns="0" rtlCol="0">
            <a:spAutoFit/>
          </a:bodyPr>
          <a:lstStyle/>
          <a:p>
            <a:pPr algn="ctr">
              <a:lnSpc>
                <a:spcPct val="100000"/>
              </a:lnSpc>
              <a:spcBef>
                <a:spcPts val="1230"/>
              </a:spcBef>
            </a:pPr>
            <a:r>
              <a:rPr lang="zh-TW" altLang="en-US" sz="2000" b="1" dirty="0">
                <a:latin typeface="Microsoft JhengHei" panose="020B0604030504040204" pitchFamily="34" charset="-120"/>
                <a:ea typeface="Microsoft JhengHei" panose="020B0604030504040204" pitchFamily="34" charset="-120"/>
              </a:rPr>
              <a:t>潛力案源</a:t>
            </a:r>
          </a:p>
        </p:txBody>
      </p:sp>
      <p:sp>
        <p:nvSpPr>
          <p:cNvPr id="47" name="object 45">
            <a:extLst>
              <a:ext uri="{FF2B5EF4-FFF2-40B4-BE49-F238E27FC236}">
                <a16:creationId xmlns:a16="http://schemas.microsoft.com/office/drawing/2014/main" id="{BF553D3D-27C0-41D3-9D6E-AB2387E6EA4D}"/>
              </a:ext>
            </a:extLst>
          </p:cNvPr>
          <p:cNvSpPr/>
          <p:nvPr/>
        </p:nvSpPr>
        <p:spPr>
          <a:xfrm>
            <a:off x="2870921" y="1937852"/>
            <a:ext cx="1080135" cy="114300"/>
          </a:xfrm>
          <a:custGeom>
            <a:avLst/>
            <a:gdLst/>
            <a:ahLst/>
            <a:cxnLst/>
            <a:rect l="l" t="t" r="r" b="b"/>
            <a:pathLst>
              <a:path w="1080135" h="114300">
                <a:moveTo>
                  <a:pt x="57150" y="0"/>
                </a:moveTo>
                <a:lnTo>
                  <a:pt x="34879" y="4491"/>
                </a:lnTo>
                <a:lnTo>
                  <a:pt x="16716" y="16740"/>
                </a:lnTo>
                <a:lnTo>
                  <a:pt x="4482" y="34906"/>
                </a:lnTo>
                <a:lnTo>
                  <a:pt x="0" y="57149"/>
                </a:lnTo>
                <a:lnTo>
                  <a:pt x="4482" y="79393"/>
                </a:lnTo>
                <a:lnTo>
                  <a:pt x="16716" y="97559"/>
                </a:lnTo>
                <a:lnTo>
                  <a:pt x="34879" y="109808"/>
                </a:lnTo>
                <a:lnTo>
                  <a:pt x="57150" y="114299"/>
                </a:lnTo>
                <a:lnTo>
                  <a:pt x="79420" y="109808"/>
                </a:lnTo>
                <a:lnTo>
                  <a:pt x="97583" y="97559"/>
                </a:lnTo>
                <a:lnTo>
                  <a:pt x="109817" y="79393"/>
                </a:lnTo>
                <a:lnTo>
                  <a:pt x="110460" y="76199"/>
                </a:lnTo>
                <a:lnTo>
                  <a:pt x="57150" y="76199"/>
                </a:lnTo>
                <a:lnTo>
                  <a:pt x="57150" y="38099"/>
                </a:lnTo>
                <a:lnTo>
                  <a:pt x="110460" y="38099"/>
                </a:lnTo>
                <a:lnTo>
                  <a:pt x="109817" y="34906"/>
                </a:lnTo>
                <a:lnTo>
                  <a:pt x="97583" y="16740"/>
                </a:lnTo>
                <a:lnTo>
                  <a:pt x="79420" y="4491"/>
                </a:lnTo>
                <a:lnTo>
                  <a:pt x="57150" y="0"/>
                </a:lnTo>
                <a:close/>
              </a:path>
              <a:path w="1080135" h="114300">
                <a:moveTo>
                  <a:pt x="1022858" y="0"/>
                </a:moveTo>
                <a:lnTo>
                  <a:pt x="1000640" y="4491"/>
                </a:lnTo>
                <a:lnTo>
                  <a:pt x="982472" y="16740"/>
                </a:lnTo>
                <a:lnTo>
                  <a:pt x="970208" y="34906"/>
                </a:lnTo>
                <a:lnTo>
                  <a:pt x="965708" y="57149"/>
                </a:lnTo>
                <a:lnTo>
                  <a:pt x="970208" y="79393"/>
                </a:lnTo>
                <a:lnTo>
                  <a:pt x="982472" y="97559"/>
                </a:lnTo>
                <a:lnTo>
                  <a:pt x="1000640" y="109808"/>
                </a:lnTo>
                <a:lnTo>
                  <a:pt x="1022858" y="114299"/>
                </a:lnTo>
                <a:lnTo>
                  <a:pt x="1045128" y="109808"/>
                </a:lnTo>
                <a:lnTo>
                  <a:pt x="1063291" y="97559"/>
                </a:lnTo>
                <a:lnTo>
                  <a:pt x="1075525" y="79393"/>
                </a:lnTo>
                <a:lnTo>
                  <a:pt x="1076168" y="76199"/>
                </a:lnTo>
                <a:lnTo>
                  <a:pt x="1022858" y="76199"/>
                </a:lnTo>
                <a:lnTo>
                  <a:pt x="1022858" y="38099"/>
                </a:lnTo>
                <a:lnTo>
                  <a:pt x="1076168" y="38099"/>
                </a:lnTo>
                <a:lnTo>
                  <a:pt x="1075525" y="34906"/>
                </a:lnTo>
                <a:lnTo>
                  <a:pt x="1063291" y="16740"/>
                </a:lnTo>
                <a:lnTo>
                  <a:pt x="1045128" y="4491"/>
                </a:lnTo>
                <a:lnTo>
                  <a:pt x="1022858" y="0"/>
                </a:lnTo>
                <a:close/>
              </a:path>
              <a:path w="1080135" h="114300">
                <a:moveTo>
                  <a:pt x="110460" y="38099"/>
                </a:moveTo>
                <a:lnTo>
                  <a:pt x="57150" y="38099"/>
                </a:lnTo>
                <a:lnTo>
                  <a:pt x="57150" y="76199"/>
                </a:lnTo>
                <a:lnTo>
                  <a:pt x="110460" y="76199"/>
                </a:lnTo>
                <a:lnTo>
                  <a:pt x="114300" y="57149"/>
                </a:lnTo>
                <a:lnTo>
                  <a:pt x="110460" y="38099"/>
                </a:lnTo>
                <a:close/>
              </a:path>
              <a:path w="1080135" h="114300">
                <a:moveTo>
                  <a:pt x="969562" y="38099"/>
                </a:moveTo>
                <a:lnTo>
                  <a:pt x="110460" y="38099"/>
                </a:lnTo>
                <a:lnTo>
                  <a:pt x="114300" y="57149"/>
                </a:lnTo>
                <a:lnTo>
                  <a:pt x="110460" y="76199"/>
                </a:lnTo>
                <a:lnTo>
                  <a:pt x="969562" y="76199"/>
                </a:lnTo>
                <a:lnTo>
                  <a:pt x="965708" y="57149"/>
                </a:lnTo>
                <a:lnTo>
                  <a:pt x="969562" y="38099"/>
                </a:lnTo>
                <a:close/>
              </a:path>
              <a:path w="1080135" h="114300">
                <a:moveTo>
                  <a:pt x="1076168" y="38099"/>
                </a:moveTo>
                <a:lnTo>
                  <a:pt x="1022858" y="38099"/>
                </a:lnTo>
                <a:lnTo>
                  <a:pt x="1022858" y="76199"/>
                </a:lnTo>
                <a:lnTo>
                  <a:pt x="1076168" y="76199"/>
                </a:lnTo>
                <a:lnTo>
                  <a:pt x="1080008" y="57149"/>
                </a:lnTo>
                <a:lnTo>
                  <a:pt x="1076168" y="38099"/>
                </a:lnTo>
                <a:close/>
              </a:path>
            </a:pathLst>
          </a:custGeom>
          <a:solidFill>
            <a:srgbClr val="000000"/>
          </a:solidFill>
        </p:spPr>
        <p:txBody>
          <a:bodyPr wrap="square" lIns="0" tIns="0" rIns="0" bIns="0" rtlCol="0"/>
          <a:lstStyle/>
          <a:p>
            <a:endParaRPr/>
          </a:p>
        </p:txBody>
      </p:sp>
      <p:sp>
        <p:nvSpPr>
          <p:cNvPr id="2" name="矩形 1">
            <a:extLst>
              <a:ext uri="{FF2B5EF4-FFF2-40B4-BE49-F238E27FC236}">
                <a16:creationId xmlns:a16="http://schemas.microsoft.com/office/drawing/2014/main" id="{C8BAB132-1C4E-42D0-A388-E2CD30783E7B}"/>
              </a:ext>
            </a:extLst>
          </p:cNvPr>
          <p:cNvSpPr/>
          <p:nvPr/>
        </p:nvSpPr>
        <p:spPr>
          <a:xfrm>
            <a:off x="3690935" y="5529427"/>
            <a:ext cx="5631670" cy="369332"/>
          </a:xfrm>
          <a:prstGeom prst="rect">
            <a:avLst/>
          </a:prstGeom>
        </p:spPr>
        <p:txBody>
          <a:bodyPr wrap="none">
            <a:spAutoFit/>
          </a:bodyPr>
          <a:lstStyle/>
          <a:p>
            <a:r>
              <a:rPr lang="zh-TW" altLang="en-US" b="1" dirty="0">
                <a:solidFill>
                  <a:srgbClr val="000000"/>
                </a:solidFill>
                <a:latin typeface="微軟正黑體" panose="020B0604030504040204" pitchFamily="34" charset="-120"/>
                <a:ea typeface="微軟正黑體" panose="020B0604030504040204" pitchFamily="34" charset="-120"/>
              </a:rPr>
              <a:t>每年</a:t>
            </a:r>
            <a:r>
              <a:rPr lang="en-US" altLang="zh-TW" b="1" dirty="0">
                <a:solidFill>
                  <a:srgbClr val="000000"/>
                </a:solidFill>
                <a:latin typeface="微軟正黑體" panose="020B0604030504040204" pitchFamily="34" charset="-120"/>
                <a:ea typeface="微軟正黑體" panose="020B0604030504040204" pitchFamily="34" charset="-120"/>
              </a:rPr>
              <a:t>2</a:t>
            </a:r>
            <a:r>
              <a:rPr lang="zh-TW" altLang="en-US" b="1" dirty="0">
                <a:solidFill>
                  <a:srgbClr val="000000"/>
                </a:solidFill>
                <a:latin typeface="微軟正黑體" panose="020B0604030504040204" pitchFamily="34" charset="-120"/>
                <a:ea typeface="微軟正黑體" panose="020B0604030504040204" pitchFamily="34" charset="-120"/>
              </a:rPr>
              <a:t>梯次進入第二階段實質審查通過後確認補助名單</a:t>
            </a:r>
            <a:endParaRPr lang="zh-TW" altLang="en-US" b="1" dirty="0">
              <a:latin typeface="微軟正黑體" panose="020B0604030504040204" pitchFamily="34" charset="-120"/>
              <a:ea typeface="微軟正黑體" panose="020B0604030504040204" pitchFamily="34" charset="-120"/>
            </a:endParaRPr>
          </a:p>
        </p:txBody>
      </p:sp>
      <p:sp>
        <p:nvSpPr>
          <p:cNvPr id="49" name="箭號: 弧形下彎 48">
            <a:extLst>
              <a:ext uri="{FF2B5EF4-FFF2-40B4-BE49-F238E27FC236}">
                <a16:creationId xmlns:a16="http://schemas.microsoft.com/office/drawing/2014/main" id="{EF9F9944-D2F7-4BFF-9C0B-5F810033B646}"/>
              </a:ext>
            </a:extLst>
          </p:cNvPr>
          <p:cNvSpPr/>
          <p:nvPr/>
        </p:nvSpPr>
        <p:spPr>
          <a:xfrm rot="2662989">
            <a:off x="9233832" y="1967373"/>
            <a:ext cx="1657336" cy="727711"/>
          </a:xfrm>
          <a:prstGeom prst="curvedDownArrow">
            <a:avLst/>
          </a:prstGeom>
          <a:solidFill>
            <a:srgbClr val="4471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0" name="object 58">
            <a:extLst>
              <a:ext uri="{FF2B5EF4-FFF2-40B4-BE49-F238E27FC236}">
                <a16:creationId xmlns:a16="http://schemas.microsoft.com/office/drawing/2014/main" id="{4D2304B4-E35D-4A59-982C-CFDC745D0753}"/>
              </a:ext>
            </a:extLst>
          </p:cNvPr>
          <p:cNvSpPr txBox="1"/>
          <p:nvPr/>
        </p:nvSpPr>
        <p:spPr>
          <a:xfrm>
            <a:off x="9054784" y="3220475"/>
            <a:ext cx="3133639" cy="1243289"/>
          </a:xfrm>
          <a:prstGeom prst="rect">
            <a:avLst/>
          </a:prstGeom>
        </p:spPr>
        <p:txBody>
          <a:bodyPr vert="horz" wrap="square" lIns="0" tIns="12065" rIns="0" bIns="0" rtlCol="0">
            <a:spAutoFit/>
          </a:bodyPr>
          <a:lstStyle/>
          <a:p>
            <a:pPr marL="12700" marR="5080"/>
            <a:r>
              <a:rPr lang="zh-TW" altLang="en-US" sz="1600" spc="-5" dirty="0">
                <a:latin typeface="微軟正黑體" panose="020B0604030504040204" pitchFamily="34" charset="-120"/>
                <a:ea typeface="微軟正黑體" panose="020B0604030504040204" pitchFamily="34" charset="-120"/>
                <a:cs typeface="微軟正黑體"/>
              </a:rPr>
              <a:t>執行中科研創業計畫之萌芽案，若因商化期程及市場機會對接之需求，可申請延續案，</a:t>
            </a:r>
            <a:r>
              <a:rPr lang="zh-TW" altLang="en-US" sz="1600" b="1" spc="-5" dirty="0">
                <a:solidFill>
                  <a:srgbClr val="FF0000"/>
                </a:solidFill>
                <a:latin typeface="微軟正黑體" panose="020B0604030504040204" pitchFamily="34" charset="-120"/>
                <a:ea typeface="微軟正黑體" panose="020B0604030504040204" pitchFamily="34" charset="-120"/>
                <a:cs typeface="微軟正黑體"/>
              </a:rPr>
              <a:t>經委員及計畫辦公室推薦後，可免初審</a:t>
            </a:r>
            <a:r>
              <a:rPr lang="zh-TW" altLang="en-US" sz="1600" spc="-5" dirty="0">
                <a:latin typeface="微軟正黑體" panose="020B0604030504040204" pitchFamily="34" charset="-120"/>
                <a:ea typeface="微軟正黑體" panose="020B0604030504040204" pitchFamily="34" charset="-120"/>
                <a:cs typeface="微軟正黑體"/>
              </a:rPr>
              <a:t>，以提升新創研發成果落地之可行性</a:t>
            </a:r>
            <a:endParaRPr lang="zh-TW" altLang="en-US" sz="1600" spc="-5" dirty="0">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8C2CDB55-CC13-40F6-B08F-8C73E6BDD72F}"/>
              </a:ext>
            </a:extLst>
          </p:cNvPr>
          <p:cNvGrpSpPr/>
          <p:nvPr/>
        </p:nvGrpSpPr>
        <p:grpSpPr>
          <a:xfrm>
            <a:off x="1533107" y="914400"/>
            <a:ext cx="1270601" cy="5345364"/>
            <a:chOff x="326501" y="979235"/>
            <a:chExt cx="1332333" cy="6183564"/>
          </a:xfrm>
        </p:grpSpPr>
        <p:grpSp>
          <p:nvGrpSpPr>
            <p:cNvPr id="220" name="群組 219"/>
            <p:cNvGrpSpPr/>
            <p:nvPr/>
          </p:nvGrpSpPr>
          <p:grpSpPr>
            <a:xfrm>
              <a:off x="326501" y="979235"/>
              <a:ext cx="1332333" cy="6183564"/>
              <a:chOff x="1055272" y="1078210"/>
              <a:chExt cx="1332333" cy="6434359"/>
            </a:xfrm>
          </p:grpSpPr>
          <p:sp>
            <p:nvSpPr>
              <p:cNvPr id="222" name="矩形: 圓角 61">
                <a:extLst>
                  <a:ext uri="{FF2B5EF4-FFF2-40B4-BE49-F238E27FC236}">
                    <a16:creationId xmlns:a16="http://schemas.microsoft.com/office/drawing/2014/main" id="{5239E982-D0A0-4818-9618-E36BC5C18284}"/>
                  </a:ext>
                </a:extLst>
              </p:cNvPr>
              <p:cNvSpPr/>
              <p:nvPr/>
            </p:nvSpPr>
            <p:spPr>
              <a:xfrm>
                <a:off x="1066195" y="1078210"/>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ED7D31">
                        <a:lumMod val="50000"/>
                      </a:srgbClr>
                    </a:solidFill>
                    <a:effectLst/>
                    <a:uLnTx/>
                    <a:uFillTx/>
                    <a:latin typeface="微軟正黑體" panose="020B0604030504040204" pitchFamily="34" charset="-120"/>
                    <a:ea typeface="微軟正黑體" panose="020B0604030504040204" pitchFamily="34" charset="-120"/>
                  </a:rPr>
                  <a:t>徵件公告</a:t>
                </a:r>
              </a:p>
            </p:txBody>
          </p:sp>
          <p:sp>
            <p:nvSpPr>
              <p:cNvPr id="223" name="矩形: 圓角 62">
                <a:extLst>
                  <a:ext uri="{FF2B5EF4-FFF2-40B4-BE49-F238E27FC236}">
                    <a16:creationId xmlns:a16="http://schemas.microsoft.com/office/drawing/2014/main" id="{8C6759A0-D545-4940-A259-2CC293D00A51}"/>
                  </a:ext>
                </a:extLst>
              </p:cNvPr>
              <p:cNvSpPr/>
              <p:nvPr/>
            </p:nvSpPr>
            <p:spPr>
              <a:xfrm>
                <a:off x="1055272" y="2035864"/>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徵件截止</a:t>
                </a:r>
              </a:p>
            </p:txBody>
          </p:sp>
          <p:sp>
            <p:nvSpPr>
              <p:cNvPr id="224" name="矩形: 圓角 63">
                <a:extLst>
                  <a:ext uri="{FF2B5EF4-FFF2-40B4-BE49-F238E27FC236}">
                    <a16:creationId xmlns:a16="http://schemas.microsoft.com/office/drawing/2014/main" id="{6651E54D-5602-4C5A-9617-2FE243E8F2DD}"/>
                  </a:ext>
                </a:extLst>
              </p:cNvPr>
              <p:cNvSpPr/>
              <p:nvPr/>
            </p:nvSpPr>
            <p:spPr>
              <a:xfrm>
                <a:off x="1055943" y="2994998"/>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第一階段</a:t>
                </a:r>
                <a:endParaRPr lang="en-US" altLang="zh-TW" b="1" kern="0" dirty="0">
                  <a:solidFill>
                    <a:srgbClr val="ED7D31">
                      <a:lumMod val="50000"/>
                    </a:srgbClr>
                  </a:solidFill>
                  <a:latin typeface="微軟正黑體" panose="020B0604030504040204" pitchFamily="34" charset="-120"/>
                  <a:ea typeface="微軟正黑體" panose="020B0604030504040204" pitchFamily="34" charset="-120"/>
                </a:endParaRPr>
              </a:p>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書面審查</a:t>
                </a:r>
              </a:p>
            </p:txBody>
          </p:sp>
          <p:sp>
            <p:nvSpPr>
              <p:cNvPr id="225" name="矩形: 圓角 64">
                <a:extLst>
                  <a:ext uri="{FF2B5EF4-FFF2-40B4-BE49-F238E27FC236}">
                    <a16:creationId xmlns:a16="http://schemas.microsoft.com/office/drawing/2014/main" id="{190338D3-17C4-4FC4-ACC0-3608482501B8}"/>
                  </a:ext>
                </a:extLst>
              </p:cNvPr>
              <p:cNvSpPr/>
              <p:nvPr/>
            </p:nvSpPr>
            <p:spPr>
              <a:xfrm>
                <a:off x="1062586" y="3924720"/>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商業培訓</a:t>
                </a:r>
              </a:p>
            </p:txBody>
          </p:sp>
          <p:sp>
            <p:nvSpPr>
              <p:cNvPr id="226" name="矩形: 圓角 65">
                <a:extLst>
                  <a:ext uri="{FF2B5EF4-FFF2-40B4-BE49-F238E27FC236}">
                    <a16:creationId xmlns:a16="http://schemas.microsoft.com/office/drawing/2014/main" id="{56BBE5C2-F8EB-4FAD-A9A7-9D7ED946A302}"/>
                  </a:ext>
                </a:extLst>
              </p:cNvPr>
              <p:cNvSpPr/>
              <p:nvPr/>
            </p:nvSpPr>
            <p:spPr>
              <a:xfrm>
                <a:off x="1067851" y="4871356"/>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第二階段</a:t>
                </a:r>
                <a:endParaRPr lang="en-US" altLang="zh-TW" b="1" kern="0" dirty="0">
                  <a:solidFill>
                    <a:srgbClr val="ED7D31">
                      <a:lumMod val="50000"/>
                    </a:srgbClr>
                  </a:solidFill>
                  <a:latin typeface="微軟正黑體" panose="020B0604030504040204" pitchFamily="34" charset="-120"/>
                  <a:ea typeface="微軟正黑體" panose="020B0604030504040204" pitchFamily="34" charset="-120"/>
                </a:endParaRPr>
              </a:p>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會議審查</a:t>
                </a:r>
              </a:p>
            </p:txBody>
          </p:sp>
          <p:sp>
            <p:nvSpPr>
              <p:cNvPr id="227" name="矩形: 圓角 66">
                <a:extLst>
                  <a:ext uri="{FF2B5EF4-FFF2-40B4-BE49-F238E27FC236}">
                    <a16:creationId xmlns:a16="http://schemas.microsoft.com/office/drawing/2014/main" id="{55B36DE1-937B-4EDA-8C5F-C7FF4C39FA3E}"/>
                  </a:ext>
                </a:extLst>
              </p:cNvPr>
              <p:cNvSpPr/>
              <p:nvPr/>
            </p:nvSpPr>
            <p:spPr>
              <a:xfrm>
                <a:off x="1064006" y="6804718"/>
                <a:ext cx="1319754" cy="70785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確認補助個案名單</a:t>
                </a:r>
                <a:endParaRPr lang="en-US" altLang="zh-TW" b="1" kern="0" dirty="0">
                  <a:solidFill>
                    <a:srgbClr val="ED7D31">
                      <a:lumMod val="50000"/>
                    </a:srgbClr>
                  </a:solidFill>
                  <a:latin typeface="微軟正黑體" panose="020B0604030504040204" pitchFamily="34" charset="-120"/>
                  <a:ea typeface="微軟正黑體" panose="020B0604030504040204" pitchFamily="34" charset="-120"/>
                </a:endParaRPr>
              </a:p>
            </p:txBody>
          </p:sp>
          <p:sp>
            <p:nvSpPr>
              <p:cNvPr id="228" name="箭號: 向下 78">
                <a:extLst>
                  <a:ext uri="{FF2B5EF4-FFF2-40B4-BE49-F238E27FC236}">
                    <a16:creationId xmlns:a16="http://schemas.microsoft.com/office/drawing/2014/main" id="{2F87E8C9-6EED-49B3-BF8B-03A08FE3CB4B}"/>
                  </a:ext>
                </a:extLst>
              </p:cNvPr>
              <p:cNvSpPr/>
              <p:nvPr/>
            </p:nvSpPr>
            <p:spPr>
              <a:xfrm>
                <a:off x="1521871" y="1793622"/>
                <a:ext cx="328568" cy="28862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229" name="箭號: 向下 79">
                <a:extLst>
                  <a:ext uri="{FF2B5EF4-FFF2-40B4-BE49-F238E27FC236}">
                    <a16:creationId xmlns:a16="http://schemas.microsoft.com/office/drawing/2014/main" id="{479A34BB-4C78-41CF-9D3E-742F20F2ABE5}"/>
                  </a:ext>
                </a:extLst>
              </p:cNvPr>
              <p:cNvSpPr/>
              <p:nvPr/>
            </p:nvSpPr>
            <p:spPr>
              <a:xfrm>
                <a:off x="1550865" y="2756213"/>
                <a:ext cx="328568" cy="28862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230" name="箭號: 向下 80">
                <a:extLst>
                  <a:ext uri="{FF2B5EF4-FFF2-40B4-BE49-F238E27FC236}">
                    <a16:creationId xmlns:a16="http://schemas.microsoft.com/office/drawing/2014/main" id="{CF457CE7-0936-4496-95B2-804C1A0111BE}"/>
                  </a:ext>
                </a:extLst>
              </p:cNvPr>
              <p:cNvSpPr/>
              <p:nvPr/>
            </p:nvSpPr>
            <p:spPr>
              <a:xfrm>
                <a:off x="1544253" y="3699662"/>
                <a:ext cx="328568" cy="28862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231" name="箭號: 向下 81">
                <a:extLst>
                  <a:ext uri="{FF2B5EF4-FFF2-40B4-BE49-F238E27FC236}">
                    <a16:creationId xmlns:a16="http://schemas.microsoft.com/office/drawing/2014/main" id="{905988E8-E66A-4E96-9C6C-535CE37CA8B4}"/>
                  </a:ext>
                </a:extLst>
              </p:cNvPr>
              <p:cNvSpPr/>
              <p:nvPr/>
            </p:nvSpPr>
            <p:spPr>
              <a:xfrm>
                <a:off x="1550865" y="4629598"/>
                <a:ext cx="328568" cy="28862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sp>
            <p:nvSpPr>
              <p:cNvPr id="232" name="箭號: 向下 82">
                <a:extLst>
                  <a:ext uri="{FF2B5EF4-FFF2-40B4-BE49-F238E27FC236}">
                    <a16:creationId xmlns:a16="http://schemas.microsoft.com/office/drawing/2014/main" id="{1769189C-4679-4ED2-9FC2-7071CD3BA9E6}"/>
                  </a:ext>
                </a:extLst>
              </p:cNvPr>
              <p:cNvSpPr/>
              <p:nvPr/>
            </p:nvSpPr>
            <p:spPr>
              <a:xfrm>
                <a:off x="1554334" y="6567105"/>
                <a:ext cx="328568" cy="28862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sp>
          <p:nvSpPr>
            <p:cNvPr id="45" name="矩形: 圓角 65">
              <a:extLst>
                <a:ext uri="{FF2B5EF4-FFF2-40B4-BE49-F238E27FC236}">
                  <a16:creationId xmlns:a16="http://schemas.microsoft.com/office/drawing/2014/main" id="{D8F6BE38-8B9C-4C41-B834-B0354D04FED4}"/>
                </a:ext>
              </a:extLst>
            </p:cNvPr>
            <p:cNvSpPr/>
            <p:nvPr/>
          </p:nvSpPr>
          <p:spPr>
            <a:xfrm>
              <a:off x="327215" y="5562600"/>
              <a:ext cx="1319754" cy="680261"/>
            </a:xfrm>
            <a:prstGeom prst="roundRect">
              <a:avLst/>
            </a:prstGeom>
            <a:solidFill>
              <a:srgbClr val="FFCC66"/>
            </a:solidFill>
            <a:ln w="12700" cap="flat" cmpd="sng" algn="ctr">
              <a:solidFill>
                <a:srgbClr val="FF9933"/>
              </a:solidFill>
              <a:prstDash val="solid"/>
              <a:miter lim="800000"/>
            </a:ln>
            <a:effectLst/>
          </p:spPr>
          <p:txBody>
            <a:bodyPr rtlCol="0" anchor="ctr"/>
            <a:lstStyle/>
            <a:p>
              <a:pPr algn="ctr">
                <a:defRPr/>
              </a:pPr>
              <a:r>
                <a:rPr lang="zh-TW" altLang="en-US" b="1" kern="0" dirty="0">
                  <a:solidFill>
                    <a:srgbClr val="ED7D31">
                      <a:lumMod val="50000"/>
                    </a:srgbClr>
                  </a:solidFill>
                  <a:latin typeface="微軟正黑體" panose="020B0604030504040204" pitchFamily="34" charset="-120"/>
                  <a:ea typeface="微軟正黑體" panose="020B0604030504040204" pitchFamily="34" charset="-120"/>
                </a:rPr>
                <a:t>細部計畫書審查</a:t>
              </a:r>
            </a:p>
          </p:txBody>
        </p:sp>
        <p:sp>
          <p:nvSpPr>
            <p:cNvPr id="48" name="箭號: 向下 82">
              <a:extLst>
                <a:ext uri="{FF2B5EF4-FFF2-40B4-BE49-F238E27FC236}">
                  <a16:creationId xmlns:a16="http://schemas.microsoft.com/office/drawing/2014/main" id="{0811B1F3-89F3-425C-A0F4-9B7111B88015}"/>
                </a:ext>
              </a:extLst>
            </p:cNvPr>
            <p:cNvSpPr/>
            <p:nvPr/>
          </p:nvSpPr>
          <p:spPr>
            <a:xfrm>
              <a:off x="815482" y="5285225"/>
              <a:ext cx="328568" cy="277375"/>
            </a:xfrm>
            <a:prstGeom prst="down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新細明體" panose="02020500000000000000" pitchFamily="18" charset="-120"/>
                <a:cs typeface="+mn-cs"/>
              </a:endParaRPr>
            </a:p>
          </p:txBody>
        </p:sp>
      </p:grpSp>
      <p:sp>
        <p:nvSpPr>
          <p:cNvPr id="52" name="投影片編號版面配置區 4">
            <a:extLst>
              <a:ext uri="{FF2B5EF4-FFF2-40B4-BE49-F238E27FC236}">
                <a16:creationId xmlns:a16="http://schemas.microsoft.com/office/drawing/2014/main" id="{8898319D-8E39-4701-AFBF-09A0726B0D20}"/>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6</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0A0318C2-D037-3D30-E812-C1BD7B72FE5F}"/>
              </a:ext>
            </a:extLst>
          </p:cNvPr>
          <p:cNvSpPr txBox="1"/>
          <p:nvPr/>
        </p:nvSpPr>
        <p:spPr>
          <a:xfrm>
            <a:off x="271070" y="1013055"/>
            <a:ext cx="976100" cy="400110"/>
          </a:xfrm>
          <a:prstGeom prst="rect">
            <a:avLst/>
          </a:prstGeom>
          <a:noFill/>
        </p:spPr>
        <p:txBody>
          <a:bodyPr wrap="square" rtlCol="0">
            <a:spAutoFit/>
          </a:bodyPr>
          <a:lstStyle/>
          <a:p>
            <a:pPr algn="ctr"/>
            <a:r>
              <a:rPr kumimoji="1" lang="en-US" altLang="zh-TW" sz="2000" b="1" dirty="0" smtClean="0">
                <a:solidFill>
                  <a:srgbClr val="0000FF"/>
                </a:solidFill>
                <a:latin typeface="Microsoft JhengHei" panose="020B0604030504040204" pitchFamily="34" charset="-120"/>
                <a:ea typeface="Microsoft JhengHei" panose="020B0604030504040204" pitchFamily="34" charset="-120"/>
              </a:rPr>
              <a:t>02/17</a:t>
            </a:r>
            <a:endParaRPr kumimoji="1" lang="zh-TW" altLang="en-US" sz="2000" b="1" dirty="0">
              <a:solidFill>
                <a:srgbClr val="0000FF"/>
              </a:solidFill>
              <a:latin typeface="Microsoft JhengHei" panose="020B0604030504040204" pitchFamily="34" charset="-120"/>
              <a:ea typeface="Microsoft JhengHei" panose="020B0604030504040204" pitchFamily="34" charset="-120"/>
            </a:endParaRPr>
          </a:p>
        </p:txBody>
      </p:sp>
      <p:sp>
        <p:nvSpPr>
          <p:cNvPr id="5" name="文字方塊 4">
            <a:extLst>
              <a:ext uri="{FF2B5EF4-FFF2-40B4-BE49-F238E27FC236}">
                <a16:creationId xmlns:a16="http://schemas.microsoft.com/office/drawing/2014/main" id="{45B2DB44-7607-2650-28F2-52E5D2806819}"/>
              </a:ext>
            </a:extLst>
          </p:cNvPr>
          <p:cNvSpPr txBox="1"/>
          <p:nvPr/>
        </p:nvSpPr>
        <p:spPr>
          <a:xfrm>
            <a:off x="271070" y="1773165"/>
            <a:ext cx="976100" cy="400110"/>
          </a:xfrm>
          <a:prstGeom prst="rect">
            <a:avLst/>
          </a:prstGeom>
          <a:noFill/>
        </p:spPr>
        <p:txBody>
          <a:bodyPr wrap="square" rtlCol="0">
            <a:spAutoFit/>
          </a:bodyPr>
          <a:lstStyle/>
          <a:p>
            <a:pPr algn="ctr"/>
            <a:r>
              <a:rPr kumimoji="1" lang="en-US" altLang="zh-TW" sz="2000" b="1" dirty="0" smtClean="0">
                <a:solidFill>
                  <a:srgbClr val="0000FF"/>
                </a:solidFill>
                <a:latin typeface="Microsoft JhengHei" panose="020B0604030504040204" pitchFamily="34" charset="-120"/>
                <a:ea typeface="Microsoft JhengHei" panose="020B0604030504040204" pitchFamily="34" charset="-120"/>
              </a:rPr>
              <a:t>03/17</a:t>
            </a:r>
            <a:endParaRPr kumimoji="1" lang="zh-TW" altLang="en-US" sz="2000" b="1" dirty="0">
              <a:solidFill>
                <a:srgbClr val="0000FF"/>
              </a:solidFill>
              <a:latin typeface="Microsoft JhengHei" panose="020B0604030504040204" pitchFamily="34" charset="-120"/>
              <a:ea typeface="Microsoft JhengHei" panose="020B0604030504040204" pitchFamily="34" charset="-120"/>
            </a:endParaRPr>
          </a:p>
        </p:txBody>
      </p:sp>
      <p:sp>
        <p:nvSpPr>
          <p:cNvPr id="6" name="文字方塊 5">
            <a:extLst>
              <a:ext uri="{FF2B5EF4-FFF2-40B4-BE49-F238E27FC236}">
                <a16:creationId xmlns:a16="http://schemas.microsoft.com/office/drawing/2014/main" id="{C602650E-6B63-D720-9076-C2C765B219A1}"/>
              </a:ext>
            </a:extLst>
          </p:cNvPr>
          <p:cNvSpPr txBox="1"/>
          <p:nvPr/>
        </p:nvSpPr>
        <p:spPr>
          <a:xfrm>
            <a:off x="85444" y="2477636"/>
            <a:ext cx="1347353" cy="584775"/>
          </a:xfrm>
          <a:prstGeom prst="rect">
            <a:avLst/>
          </a:prstGeom>
          <a:noFill/>
        </p:spPr>
        <p:txBody>
          <a:bodyPr wrap="square" rtlCol="0">
            <a:spAutoFit/>
          </a:bodyPr>
          <a:lstStyle/>
          <a:p>
            <a:pPr algn="ctr"/>
            <a:r>
              <a:rPr kumimoji="1" lang="en-US" altLang="zh-TW" sz="1600" b="1" dirty="0" smtClean="0">
                <a:solidFill>
                  <a:srgbClr val="0000FF"/>
                </a:solidFill>
                <a:latin typeface="Microsoft JhengHei" panose="020B0604030504040204" pitchFamily="34" charset="-120"/>
                <a:ea typeface="Microsoft JhengHei" panose="020B0604030504040204" pitchFamily="34" charset="-120"/>
              </a:rPr>
              <a:t>3</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月下旬</a:t>
            </a:r>
            <a:endParaRPr kumimoji="1" lang="en-US" altLang="zh-TW" sz="1600" b="1" dirty="0">
              <a:solidFill>
                <a:srgbClr val="0000FF"/>
              </a:solidFill>
              <a:latin typeface="Microsoft JhengHei" panose="020B0604030504040204" pitchFamily="34" charset="-120"/>
              <a:ea typeface="Microsoft JhengHei" panose="020B0604030504040204" pitchFamily="34" charset="-120"/>
            </a:endParaRPr>
          </a:p>
          <a:p>
            <a:pPr algn="ctr"/>
            <a:r>
              <a:rPr kumimoji="1" lang="en-US" altLang="zh-TW" sz="1600" b="1" dirty="0" smtClean="0">
                <a:solidFill>
                  <a:srgbClr val="0000FF"/>
                </a:solidFill>
                <a:latin typeface="Microsoft JhengHei" panose="020B0604030504040204" pitchFamily="34" charset="-120"/>
                <a:ea typeface="Microsoft JhengHei" panose="020B0604030504040204" pitchFamily="34" charset="-120"/>
              </a:rPr>
              <a:t>~</a:t>
            </a:r>
            <a:r>
              <a:rPr kumimoji="1" lang="en-US" altLang="zh-TW" sz="1600" b="1" dirty="0">
                <a:solidFill>
                  <a:srgbClr val="0000FF"/>
                </a:solidFill>
                <a:latin typeface="Microsoft JhengHei" panose="020B0604030504040204" pitchFamily="34" charset="-120"/>
                <a:ea typeface="Microsoft JhengHei" panose="020B0604030504040204" pitchFamily="34" charset="-120"/>
              </a:rPr>
              <a:t>4</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a:t>
            </a:r>
            <a:r>
              <a:rPr kumimoji="1" lang="zh-TW" altLang="en-US" sz="1600" b="1" dirty="0">
                <a:solidFill>
                  <a:srgbClr val="0000FF"/>
                </a:solidFill>
                <a:latin typeface="Microsoft JhengHei" panose="020B0604030504040204" pitchFamily="34" charset="-120"/>
                <a:ea typeface="Microsoft JhengHei" panose="020B0604030504040204" pitchFamily="34" charset="-120"/>
              </a:rPr>
              <a:t>中旬</a:t>
            </a:r>
          </a:p>
        </p:txBody>
      </p:sp>
      <p:sp>
        <p:nvSpPr>
          <p:cNvPr id="9" name="文字方塊 8">
            <a:extLst>
              <a:ext uri="{FF2B5EF4-FFF2-40B4-BE49-F238E27FC236}">
                <a16:creationId xmlns:a16="http://schemas.microsoft.com/office/drawing/2014/main" id="{2B07197B-9E6C-9B76-0763-F86E042784F6}"/>
              </a:ext>
            </a:extLst>
          </p:cNvPr>
          <p:cNvSpPr txBox="1"/>
          <p:nvPr/>
        </p:nvSpPr>
        <p:spPr>
          <a:xfrm>
            <a:off x="202781" y="4087937"/>
            <a:ext cx="1112679" cy="584775"/>
          </a:xfrm>
          <a:prstGeom prst="rect">
            <a:avLst/>
          </a:prstGeom>
          <a:noFill/>
        </p:spPr>
        <p:txBody>
          <a:bodyPr wrap="square" rtlCol="0">
            <a:spAutoFit/>
          </a:bodyPr>
          <a:lstStyle/>
          <a:p>
            <a:pPr algn="ctr"/>
            <a:r>
              <a:rPr kumimoji="1" lang="en-US" altLang="zh-TW" sz="1600" b="1" dirty="0">
                <a:solidFill>
                  <a:srgbClr val="0000FF"/>
                </a:solidFill>
                <a:latin typeface="Microsoft JhengHei" panose="020B0604030504040204" pitchFamily="34" charset="-120"/>
                <a:ea typeface="Microsoft JhengHei" panose="020B0604030504040204" pitchFamily="34" charset="-120"/>
              </a:rPr>
              <a:t>5</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a:t>
            </a:r>
            <a:r>
              <a:rPr kumimoji="1" lang="zh-TW" altLang="en-US" sz="1600" b="1" dirty="0">
                <a:solidFill>
                  <a:srgbClr val="0000FF"/>
                </a:solidFill>
                <a:latin typeface="Microsoft JhengHei" panose="020B0604030504040204" pitchFamily="34" charset="-120"/>
                <a:ea typeface="Microsoft JhengHei" panose="020B0604030504040204" pitchFamily="34" charset="-120"/>
              </a:rPr>
              <a:t>初</a:t>
            </a:r>
            <a:r>
              <a:rPr kumimoji="1" lang="en-US" altLang="zh-TW" sz="1600" b="1" dirty="0" smtClean="0">
                <a:solidFill>
                  <a:srgbClr val="0000FF"/>
                </a:solidFill>
                <a:latin typeface="Microsoft JhengHei" panose="020B0604030504040204" pitchFamily="34" charset="-120"/>
                <a:ea typeface="Microsoft JhengHei" panose="020B0604030504040204" pitchFamily="34" charset="-120"/>
              </a:rPr>
              <a:t>~</a:t>
            </a:r>
          </a:p>
          <a:p>
            <a:pPr algn="ctr"/>
            <a:r>
              <a:rPr kumimoji="1" lang="en-US" altLang="zh-TW" sz="1600" b="1" dirty="0" smtClean="0">
                <a:solidFill>
                  <a:srgbClr val="0000FF"/>
                </a:solidFill>
                <a:latin typeface="Microsoft JhengHei" panose="020B0604030504040204" pitchFamily="34" charset="-120"/>
                <a:ea typeface="Microsoft JhengHei" panose="020B0604030504040204" pitchFamily="34" charset="-120"/>
              </a:rPr>
              <a:t>5</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a:t>
            </a:r>
            <a:r>
              <a:rPr kumimoji="1" lang="zh-TW" altLang="en-US" sz="1600" b="1" dirty="0">
                <a:solidFill>
                  <a:srgbClr val="0000FF"/>
                </a:solidFill>
                <a:latin typeface="Microsoft JhengHei" panose="020B0604030504040204" pitchFamily="34" charset="-120"/>
                <a:ea typeface="Microsoft JhengHei" panose="020B0604030504040204" pitchFamily="34" charset="-120"/>
              </a:rPr>
              <a:t>底</a:t>
            </a:r>
          </a:p>
        </p:txBody>
      </p:sp>
      <p:sp>
        <p:nvSpPr>
          <p:cNvPr id="10" name="文字方塊 9">
            <a:extLst>
              <a:ext uri="{FF2B5EF4-FFF2-40B4-BE49-F238E27FC236}">
                <a16:creationId xmlns:a16="http://schemas.microsoft.com/office/drawing/2014/main" id="{EC08A393-31E7-6092-5DA6-858AD603E352}"/>
              </a:ext>
            </a:extLst>
          </p:cNvPr>
          <p:cNvSpPr txBox="1"/>
          <p:nvPr/>
        </p:nvSpPr>
        <p:spPr>
          <a:xfrm>
            <a:off x="202781" y="4989360"/>
            <a:ext cx="1112679" cy="338554"/>
          </a:xfrm>
          <a:prstGeom prst="rect">
            <a:avLst/>
          </a:prstGeom>
          <a:noFill/>
        </p:spPr>
        <p:txBody>
          <a:bodyPr wrap="square" rtlCol="0">
            <a:spAutoFit/>
          </a:bodyPr>
          <a:lstStyle/>
          <a:p>
            <a:pPr algn="ctr"/>
            <a:r>
              <a:rPr kumimoji="1" lang="en-US" altLang="zh-TW" sz="1600" b="1" dirty="0">
                <a:solidFill>
                  <a:srgbClr val="0000FF"/>
                </a:solidFill>
                <a:latin typeface="Microsoft JhengHei" panose="020B0604030504040204" pitchFamily="34" charset="-120"/>
                <a:ea typeface="Microsoft JhengHei" panose="020B0604030504040204" pitchFamily="34" charset="-120"/>
              </a:rPr>
              <a:t>6</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a:t>
            </a:r>
            <a:r>
              <a:rPr kumimoji="1" lang="zh-TW" altLang="en-US" sz="1600" b="1" dirty="0">
                <a:solidFill>
                  <a:srgbClr val="0000FF"/>
                </a:solidFill>
                <a:latin typeface="Microsoft JhengHei" panose="020B0604030504040204" pitchFamily="34" charset="-120"/>
                <a:ea typeface="Microsoft JhengHei" panose="020B0604030504040204" pitchFamily="34" charset="-120"/>
              </a:rPr>
              <a:t>初</a:t>
            </a:r>
            <a:endParaRPr kumimoji="1" lang="en-US" altLang="zh-TW" sz="1600" b="1" dirty="0">
              <a:solidFill>
                <a:srgbClr val="0000FF"/>
              </a:solidFill>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0B6CC3D8-4AD4-A2B7-5FBF-DF27CE8EE978}"/>
              </a:ext>
            </a:extLst>
          </p:cNvPr>
          <p:cNvSpPr txBox="1"/>
          <p:nvPr/>
        </p:nvSpPr>
        <p:spPr>
          <a:xfrm>
            <a:off x="202781" y="5613110"/>
            <a:ext cx="1292990" cy="584775"/>
          </a:xfrm>
          <a:prstGeom prst="rect">
            <a:avLst/>
          </a:prstGeom>
          <a:noFill/>
        </p:spPr>
        <p:txBody>
          <a:bodyPr wrap="square" rtlCol="0">
            <a:spAutoFit/>
          </a:bodyPr>
          <a:lstStyle/>
          <a:p>
            <a:pPr algn="ctr"/>
            <a:r>
              <a:rPr kumimoji="1" lang="en-US" altLang="zh-TW" sz="1600" b="1" dirty="0">
                <a:solidFill>
                  <a:srgbClr val="0000FF"/>
                </a:solidFill>
                <a:latin typeface="Microsoft JhengHei" panose="020B0604030504040204" pitchFamily="34" charset="-120"/>
                <a:ea typeface="Microsoft JhengHei" panose="020B0604030504040204" pitchFamily="34" charset="-120"/>
              </a:rPr>
              <a:t>6</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月中旬</a:t>
            </a:r>
            <a:r>
              <a:rPr kumimoji="1" lang="en-US" altLang="zh-TW" sz="1600" b="1" dirty="0">
                <a:solidFill>
                  <a:srgbClr val="0000FF"/>
                </a:solidFill>
                <a:latin typeface="Microsoft JhengHei" panose="020B0604030504040204" pitchFamily="34" charset="-120"/>
                <a:ea typeface="Microsoft JhengHei" panose="020B0604030504040204" pitchFamily="34" charset="-120"/>
              </a:rPr>
              <a:t>~</a:t>
            </a:r>
          </a:p>
          <a:p>
            <a:pPr algn="ctr"/>
            <a:r>
              <a:rPr kumimoji="1" lang="en-US" altLang="zh-TW" sz="1600" b="1" dirty="0">
                <a:solidFill>
                  <a:srgbClr val="0000FF"/>
                </a:solidFill>
                <a:latin typeface="Microsoft JhengHei" panose="020B0604030504040204" pitchFamily="34" charset="-120"/>
                <a:ea typeface="Microsoft JhengHei" panose="020B0604030504040204" pitchFamily="34" charset="-120"/>
              </a:rPr>
              <a:t>6</a:t>
            </a:r>
            <a:r>
              <a:rPr kumimoji="1" lang="zh-TW" altLang="en-US" sz="1600" b="1" dirty="0" smtClean="0">
                <a:solidFill>
                  <a:srgbClr val="0000FF"/>
                </a:solidFill>
                <a:latin typeface="Microsoft JhengHei" panose="020B0604030504040204" pitchFamily="34" charset="-120"/>
                <a:ea typeface="Microsoft JhengHei" panose="020B0604030504040204" pitchFamily="34" charset="-120"/>
              </a:rPr>
              <a:t>月下旬</a:t>
            </a:r>
            <a:endParaRPr kumimoji="1" lang="zh-TW" altLang="en-US" sz="1600" b="1" dirty="0">
              <a:solidFill>
                <a:srgbClr val="0000FF"/>
              </a:solidFill>
              <a:latin typeface="Microsoft JhengHei" panose="020B0604030504040204" pitchFamily="34" charset="-120"/>
              <a:ea typeface="Microsoft JhengHei" panose="020B0604030504040204" pitchFamily="34" charset="-120"/>
            </a:endParaRPr>
          </a:p>
        </p:txBody>
      </p:sp>
      <p:sp>
        <p:nvSpPr>
          <p:cNvPr id="13" name="標題 18">
            <a:extLst>
              <a:ext uri="{FF2B5EF4-FFF2-40B4-BE49-F238E27FC236}">
                <a16:creationId xmlns:a16="http://schemas.microsoft.com/office/drawing/2014/main" id="{189565B5-EEF2-C28E-A4B5-0DB352DA25BC}"/>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a:defRPr/>
            </a:pPr>
            <a:r>
              <a:rPr lang="zh-TW" altLang="en-US" sz="3200" b="1" noProof="0" dirty="0">
                <a:solidFill>
                  <a:prstClr val="black"/>
                </a:solidFill>
                <a:latin typeface="微軟正黑體" panose="020B0604030504040204" pitchFamily="34" charset="-120"/>
                <a:ea typeface="微軟正黑體" panose="020B0604030504040204" pitchFamily="34" charset="-120"/>
              </a:rPr>
              <a:t>徵件流程說明</a:t>
            </a: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56" name="文字方塊 55">
            <a:extLst>
              <a:ext uri="{FF2B5EF4-FFF2-40B4-BE49-F238E27FC236}">
                <a16:creationId xmlns:a16="http://schemas.microsoft.com/office/drawing/2014/main" id="{0A0318C2-D037-3D30-E812-C1BD7B72FE5F}"/>
              </a:ext>
            </a:extLst>
          </p:cNvPr>
          <p:cNvSpPr txBox="1"/>
          <p:nvPr/>
        </p:nvSpPr>
        <p:spPr>
          <a:xfrm>
            <a:off x="144927" y="3421782"/>
            <a:ext cx="1228385" cy="338554"/>
          </a:xfrm>
          <a:prstGeom prst="rect">
            <a:avLst/>
          </a:prstGeom>
          <a:noFill/>
        </p:spPr>
        <p:txBody>
          <a:bodyPr wrap="square" rtlCol="0">
            <a:spAutoFit/>
          </a:bodyPr>
          <a:lstStyle/>
          <a:p>
            <a:pPr algn="ctr"/>
            <a:r>
              <a:rPr kumimoji="1" lang="en-US" altLang="zh-TW" sz="1600" b="1" dirty="0" smtClean="0">
                <a:solidFill>
                  <a:srgbClr val="0000FF"/>
                </a:solidFill>
                <a:latin typeface="Microsoft JhengHei" panose="020B0604030504040204" pitchFamily="34" charset="-120"/>
                <a:ea typeface="Microsoft JhengHei" panose="020B0604030504040204" pitchFamily="34" charset="-120"/>
              </a:rPr>
              <a:t>04/27-29</a:t>
            </a:r>
            <a:endParaRPr kumimoji="1" lang="zh-TW" altLang="en-US" sz="1600" b="1" dirty="0">
              <a:solidFill>
                <a:srgbClr val="0000FF"/>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98972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8"/>
          <p:cNvSpPr/>
          <p:nvPr/>
        </p:nvSpPr>
        <p:spPr>
          <a:xfrm>
            <a:off x="622869" y="1318400"/>
            <a:ext cx="11271029" cy="746725"/>
          </a:xfrm>
          <a:custGeom>
            <a:avLst/>
            <a:gdLst/>
            <a:ahLst/>
            <a:cxnLst/>
            <a:rect l="l" t="t" r="r" b="b"/>
            <a:pathLst>
              <a:path w="8564880" h="401320">
                <a:moveTo>
                  <a:pt x="0" y="400811"/>
                </a:moveTo>
                <a:lnTo>
                  <a:pt x="8564880" y="400811"/>
                </a:lnTo>
                <a:lnTo>
                  <a:pt x="8564880" y="0"/>
                </a:lnTo>
                <a:lnTo>
                  <a:pt x="0" y="0"/>
                </a:lnTo>
                <a:lnTo>
                  <a:pt x="0" y="400811"/>
                </a:lnTo>
                <a:close/>
              </a:path>
            </a:pathLst>
          </a:custGeom>
          <a:ln w="12192">
            <a:solidFill>
              <a:srgbClr val="6FAC46"/>
            </a:solidFill>
          </a:ln>
        </p:spPr>
        <p:txBody>
          <a:bodyPr wrap="square" lIns="0" tIns="0" rIns="0" bIns="0" rtlCol="0"/>
          <a:lstStyle/>
          <a:p>
            <a:endParaRPr lang="zh-TW" altLang="en-US" dirty="0">
              <a:latin typeface="微軟正黑體" panose="020B0604030504040204" pitchFamily="34" charset="-120"/>
              <a:ea typeface="微軟正黑體" panose="020B0604030504040204" pitchFamily="34" charset="-120"/>
            </a:endParaRPr>
          </a:p>
        </p:txBody>
      </p:sp>
      <p:sp>
        <p:nvSpPr>
          <p:cNvPr id="21" name="object 14"/>
          <p:cNvSpPr/>
          <p:nvPr/>
        </p:nvSpPr>
        <p:spPr>
          <a:xfrm>
            <a:off x="566646" y="785054"/>
            <a:ext cx="1747266" cy="627126"/>
          </a:xfrm>
          <a:prstGeom prst="rect">
            <a:avLst/>
          </a:prstGeom>
          <a:blipFill>
            <a:blip r:embed="rId3" cstate="print"/>
            <a:stretch>
              <a:fillRect/>
            </a:stretch>
          </a:blipFill>
        </p:spPr>
        <p:txBody>
          <a:bodyPr wrap="square" lIns="0" tIns="0" rIns="0" bIns="0" rtlCol="0"/>
          <a:lstStyle/>
          <a:p>
            <a:endParaRPr dirty="0"/>
          </a:p>
        </p:txBody>
      </p:sp>
      <p:sp>
        <p:nvSpPr>
          <p:cNvPr id="24" name="object 15"/>
          <p:cNvSpPr txBox="1"/>
          <p:nvPr/>
        </p:nvSpPr>
        <p:spPr>
          <a:xfrm>
            <a:off x="660392" y="751048"/>
            <a:ext cx="11435386" cy="484748"/>
          </a:xfrm>
          <a:prstGeom prst="rect">
            <a:avLst/>
          </a:prstGeom>
        </p:spPr>
        <p:txBody>
          <a:bodyPr vert="horz" wrap="square" lIns="0" tIns="175260" rIns="0" bIns="0" rtlCol="0">
            <a:spAutoFit/>
          </a:bodyPr>
          <a:lstStyle/>
          <a:p>
            <a:pPr marL="258445">
              <a:spcBef>
                <a:spcPts val="850"/>
              </a:spcBef>
            </a:pPr>
            <a:r>
              <a:rPr lang="zh-TW" altLang="en-US" sz="2000" b="1" spc="5" dirty="0">
                <a:latin typeface="微軟正黑體" panose="020B0604030504040204" pitchFamily="34" charset="-120"/>
                <a:ea typeface="微軟正黑體" panose="020B0604030504040204" pitchFamily="34" charset="-120"/>
                <a:cs typeface="微軟正黑體"/>
              </a:rPr>
              <a:t>計畫目標</a:t>
            </a:r>
          </a:p>
        </p:txBody>
      </p:sp>
      <p:sp>
        <p:nvSpPr>
          <p:cNvPr id="26" name="object 15"/>
          <p:cNvSpPr txBox="1"/>
          <p:nvPr/>
        </p:nvSpPr>
        <p:spPr>
          <a:xfrm>
            <a:off x="660392" y="1180324"/>
            <a:ext cx="11233506" cy="854080"/>
          </a:xfrm>
          <a:prstGeom prst="rect">
            <a:avLst/>
          </a:prstGeom>
        </p:spPr>
        <p:txBody>
          <a:bodyPr vert="horz" wrap="square" lIns="0" tIns="175260" rIns="0" bIns="0" rtlCol="0">
            <a:spAutoFit/>
          </a:bodyPr>
          <a:lstStyle/>
          <a:p>
            <a:r>
              <a:rPr lang="zh-TW" altLang="en-US" sz="2200" dirty="0">
                <a:latin typeface="微軟正黑體" panose="020B0604030504040204" pitchFamily="34" charset="-120"/>
                <a:ea typeface="微軟正黑體" panose="020B0604030504040204" pitchFamily="34" charset="-120"/>
              </a:rPr>
              <a:t>將</a:t>
            </a:r>
            <a:r>
              <a:rPr lang="zh-TW" altLang="zh-TW" sz="2200" dirty="0">
                <a:latin typeface="微軟正黑體" panose="020B0604030504040204" pitchFamily="34" charset="-120"/>
                <a:ea typeface="微軟正黑體" panose="020B0604030504040204" pitchFamily="34" charset="-120"/>
              </a:rPr>
              <a:t>具原創性且有重大商業潛能之科研成果推展至市場，提升研發成果商業化之可行性，達成衍生新創公司或銜接跨部會新創資源接棒育成之目的</a:t>
            </a:r>
            <a:endParaRPr lang="zh-TW" altLang="en-US" sz="2200" dirty="0">
              <a:latin typeface="微軟正黑體" panose="020B0604030504040204" pitchFamily="34" charset="-120"/>
              <a:ea typeface="微軟正黑體" panose="020B0604030504040204" pitchFamily="34" charset="-120"/>
            </a:endParaRPr>
          </a:p>
        </p:txBody>
      </p:sp>
      <p:sp>
        <p:nvSpPr>
          <p:cNvPr id="16" name="object 6"/>
          <p:cNvSpPr/>
          <p:nvPr/>
        </p:nvSpPr>
        <p:spPr>
          <a:xfrm>
            <a:off x="567613" y="4267200"/>
            <a:ext cx="1642187" cy="590169"/>
          </a:xfrm>
          <a:prstGeom prst="rect">
            <a:avLst/>
          </a:prstGeom>
          <a:blipFill>
            <a:blip r:embed="rId4" cstate="print"/>
            <a:stretch>
              <a:fillRect/>
            </a:stretch>
          </a:blipFill>
        </p:spPr>
        <p:txBody>
          <a:bodyPr wrap="square" lIns="0" tIns="0" rIns="0" bIns="0" rtlCol="0"/>
          <a:lstStyle/>
          <a:p>
            <a:endParaRPr/>
          </a:p>
        </p:txBody>
      </p:sp>
      <p:sp>
        <p:nvSpPr>
          <p:cNvPr id="17" name="object 15"/>
          <p:cNvSpPr txBox="1"/>
          <p:nvPr/>
        </p:nvSpPr>
        <p:spPr>
          <a:xfrm>
            <a:off x="533400" y="4209262"/>
            <a:ext cx="11435386" cy="484748"/>
          </a:xfrm>
          <a:prstGeom prst="rect">
            <a:avLst/>
          </a:prstGeom>
        </p:spPr>
        <p:txBody>
          <a:bodyPr vert="horz" wrap="square" lIns="0" tIns="175260" rIns="0" bIns="0" rtlCol="0">
            <a:spAutoFit/>
          </a:bodyPr>
          <a:lstStyle/>
          <a:p>
            <a:pPr marL="258445">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主持人資格</a:t>
            </a:r>
            <a:endParaRPr sz="2000" b="1" dirty="0">
              <a:latin typeface="微軟正黑體" panose="020B0604030504040204" pitchFamily="34" charset="-120"/>
              <a:ea typeface="微軟正黑體" panose="020B0604030504040204" pitchFamily="34" charset="-120"/>
              <a:cs typeface="微軟正黑體"/>
            </a:endParaRPr>
          </a:p>
        </p:txBody>
      </p:sp>
      <p:sp>
        <p:nvSpPr>
          <p:cNvPr id="10" name="object 14"/>
          <p:cNvSpPr/>
          <p:nvPr/>
        </p:nvSpPr>
        <p:spPr>
          <a:xfrm>
            <a:off x="533400" y="2133600"/>
            <a:ext cx="1747266" cy="627126"/>
          </a:xfrm>
          <a:prstGeom prst="rect">
            <a:avLst/>
          </a:prstGeom>
          <a:blipFill>
            <a:blip r:embed="rId3" cstate="print"/>
            <a:stretch>
              <a:fillRect/>
            </a:stretch>
          </a:blipFill>
        </p:spPr>
        <p:txBody>
          <a:bodyPr wrap="square" lIns="0" tIns="0" rIns="0" bIns="0" rtlCol="0"/>
          <a:lstStyle/>
          <a:p>
            <a:endParaRPr dirty="0"/>
          </a:p>
        </p:txBody>
      </p:sp>
      <p:sp>
        <p:nvSpPr>
          <p:cNvPr id="11" name="object 15"/>
          <p:cNvSpPr txBox="1"/>
          <p:nvPr/>
        </p:nvSpPr>
        <p:spPr>
          <a:xfrm>
            <a:off x="660392" y="2057400"/>
            <a:ext cx="11435386" cy="484748"/>
          </a:xfrm>
          <a:prstGeom prst="rect">
            <a:avLst/>
          </a:prstGeom>
        </p:spPr>
        <p:txBody>
          <a:bodyPr vert="horz" wrap="square" lIns="0" tIns="175260" rIns="0" bIns="0" rtlCol="0">
            <a:spAutoFit/>
          </a:bodyPr>
          <a:lstStyle/>
          <a:p>
            <a:pPr marL="258445">
              <a:spcBef>
                <a:spcPts val="850"/>
              </a:spcBef>
            </a:pPr>
            <a:r>
              <a:rPr sz="2000" b="1" spc="5" dirty="0" err="1">
                <a:latin typeface="微軟正黑體" panose="020B0604030504040204" pitchFamily="34" charset="-120"/>
                <a:ea typeface="微軟正黑體" panose="020B0604030504040204" pitchFamily="34" charset="-120"/>
                <a:cs typeface="微軟正黑體"/>
              </a:rPr>
              <a:t>申請機構</a:t>
            </a:r>
            <a:endParaRPr sz="2000" dirty="0">
              <a:latin typeface="微軟正黑體" panose="020B0604030504040204" pitchFamily="34" charset="-120"/>
              <a:ea typeface="微軟正黑體" panose="020B0604030504040204" pitchFamily="34" charset="-120"/>
              <a:cs typeface="微軟正黑體"/>
            </a:endParaRPr>
          </a:p>
        </p:txBody>
      </p:sp>
      <p:sp>
        <p:nvSpPr>
          <p:cNvPr id="12" name="object 8"/>
          <p:cNvSpPr/>
          <p:nvPr/>
        </p:nvSpPr>
        <p:spPr>
          <a:xfrm>
            <a:off x="566646" y="2660456"/>
            <a:ext cx="11182524" cy="1659296"/>
          </a:xfrm>
          <a:custGeom>
            <a:avLst/>
            <a:gdLst/>
            <a:ahLst/>
            <a:cxnLst/>
            <a:rect l="l" t="t" r="r" b="b"/>
            <a:pathLst>
              <a:path w="8564880" h="401320">
                <a:moveTo>
                  <a:pt x="0" y="400811"/>
                </a:moveTo>
                <a:lnTo>
                  <a:pt x="8564880" y="400811"/>
                </a:lnTo>
                <a:lnTo>
                  <a:pt x="8564880" y="0"/>
                </a:lnTo>
                <a:lnTo>
                  <a:pt x="0" y="0"/>
                </a:lnTo>
                <a:lnTo>
                  <a:pt x="0" y="400811"/>
                </a:lnTo>
                <a:close/>
              </a:path>
            </a:pathLst>
          </a:custGeom>
          <a:ln w="12192">
            <a:solidFill>
              <a:srgbClr val="6FAC46"/>
            </a:solidFill>
          </a:ln>
        </p:spPr>
        <p:txBody>
          <a:bodyPr wrap="square" lIns="0" tIns="0" rIns="0" bIns="0" rtlCol="0"/>
          <a:lstStyle/>
          <a:p>
            <a:pPr marL="342900" indent="-342900">
              <a:buFont typeface="+mj-lt"/>
              <a:buAutoNum type="arabicPeriod"/>
            </a:pPr>
            <a:r>
              <a:rPr lang="zh-TW" altLang="en-US" sz="2200" b="1" dirty="0">
                <a:solidFill>
                  <a:srgbClr val="C00000"/>
                </a:solidFill>
                <a:latin typeface="微軟正黑體" panose="020B0604030504040204" pitchFamily="34" charset="-120"/>
                <a:ea typeface="微軟正黑體" panose="020B0604030504040204" pitchFamily="34" charset="-120"/>
              </a:rPr>
              <a:t>本會「科</a:t>
            </a:r>
            <a:r>
              <a:rPr lang="zh-TW" altLang="en-US" sz="2200" b="1" dirty="0" smtClean="0">
                <a:solidFill>
                  <a:srgbClr val="C00000"/>
                </a:solidFill>
                <a:latin typeface="微軟正黑體" panose="020B0604030504040204" pitchFamily="34" charset="-120"/>
                <a:ea typeface="微軟正黑體" panose="020B0604030504040204" pitchFamily="34" charset="-120"/>
              </a:rPr>
              <a:t>研成果產業</a:t>
            </a:r>
            <a:r>
              <a:rPr lang="zh-TW" altLang="en-US" sz="2200" b="1" dirty="0">
                <a:solidFill>
                  <a:srgbClr val="C00000"/>
                </a:solidFill>
                <a:latin typeface="微軟正黑體" panose="020B0604030504040204" pitchFamily="34" charset="-120"/>
                <a:ea typeface="微軟正黑體" panose="020B0604030504040204" pitchFamily="34" charset="-120"/>
              </a:rPr>
              <a:t>化平台」之執行機構為提案申請單位</a:t>
            </a:r>
          </a:p>
          <a:p>
            <a:pPr marL="342900" indent="-342900">
              <a:buFont typeface="+mj-lt"/>
              <a:buAutoNum type="arabicPeriod"/>
            </a:pPr>
            <a:r>
              <a:rPr lang="zh-TW" altLang="en-US" sz="2200" dirty="0">
                <a:latin typeface="微軟正黑體" panose="020B0604030504040204" pitchFamily="34" charset="-120"/>
                <a:ea typeface="微軟正黑體" panose="020B0604030504040204" pitchFamily="34" charset="-120"/>
              </a:rPr>
              <a:t>其他符合本會補助專題研究計畫作業要點第二點規定之本會受補助單位，請透過各科</a:t>
            </a:r>
            <a:r>
              <a:rPr lang="zh-TW" altLang="en-US" sz="2200" dirty="0" smtClean="0">
                <a:latin typeface="微軟正黑體" panose="020B0604030504040204" pitchFamily="34" charset="-120"/>
                <a:ea typeface="微軟正黑體" panose="020B0604030504040204" pitchFamily="34" charset="-120"/>
              </a:rPr>
              <a:t>研成果產業</a:t>
            </a:r>
            <a:r>
              <a:rPr lang="zh-TW" altLang="en-US" sz="2200" dirty="0">
                <a:latin typeface="微軟正黑體" panose="020B0604030504040204" pitchFamily="34" charset="-120"/>
                <a:ea typeface="微軟正黑體" panose="020B0604030504040204" pitchFamily="34" charset="-120"/>
              </a:rPr>
              <a:t>化平台進行提案申請</a:t>
            </a:r>
            <a:endParaRPr lang="en-US" altLang="zh-TW" sz="2200"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sz="2200" b="1" dirty="0">
                <a:solidFill>
                  <a:srgbClr val="C00000"/>
                </a:solidFill>
                <a:latin typeface="微軟正黑體" panose="020B0604030504040204" pitchFamily="34" charset="-120"/>
                <a:ea typeface="微軟正黑體" panose="020B0604030504040204" pitchFamily="34" charset="-120"/>
                <a:cs typeface="微軟正黑體"/>
              </a:rPr>
              <a:t>曾向</a:t>
            </a:r>
            <a:r>
              <a:rPr lang="en-US" altLang="zh-TW" sz="2200" b="1" dirty="0">
                <a:solidFill>
                  <a:srgbClr val="C00000"/>
                </a:solidFill>
                <a:latin typeface="微軟正黑體" panose="020B0604030504040204" pitchFamily="34" charset="-120"/>
                <a:ea typeface="微軟正黑體" panose="020B0604030504040204" pitchFamily="34" charset="-120"/>
                <a:cs typeface="微軟正黑體"/>
              </a:rPr>
              <a:t>(</a:t>
            </a:r>
            <a:r>
              <a:rPr lang="zh-TW" altLang="en-US" sz="2200" b="1" dirty="0">
                <a:solidFill>
                  <a:srgbClr val="C00000"/>
                </a:solidFill>
                <a:latin typeface="微軟正黑體" panose="020B0604030504040204" pitchFamily="34" charset="-120"/>
                <a:ea typeface="微軟正黑體" panose="020B0604030504040204" pitchFamily="34" charset="-120"/>
                <a:cs typeface="微軟正黑體"/>
              </a:rPr>
              <a:t>含申請中</a:t>
            </a:r>
            <a:r>
              <a:rPr lang="en-US" altLang="zh-TW" sz="2200" b="1" dirty="0">
                <a:solidFill>
                  <a:srgbClr val="C00000"/>
                </a:solidFill>
                <a:latin typeface="微軟正黑體" panose="020B0604030504040204" pitchFamily="34" charset="-120"/>
                <a:ea typeface="微軟正黑體" panose="020B0604030504040204" pitchFamily="34" charset="-120"/>
                <a:cs typeface="微軟正黑體"/>
              </a:rPr>
              <a:t>)</a:t>
            </a:r>
            <a:r>
              <a:rPr lang="zh-TW" altLang="en-US" sz="2200" b="1" dirty="0">
                <a:solidFill>
                  <a:srgbClr val="C00000"/>
                </a:solidFill>
                <a:latin typeface="微軟正黑體" panose="020B0604030504040204" pitchFamily="34" charset="-120"/>
                <a:ea typeface="微軟正黑體" panose="020B0604030504040204" pitchFamily="34" charset="-120"/>
                <a:cs typeface="微軟正黑體"/>
              </a:rPr>
              <a:t>政府提出補助以成立新創公司為結案條件或補助新創技術商業化為目標之計畫申請者，個案主持人須據實揭露。</a:t>
            </a:r>
            <a:endParaRPr lang="zh-TW" altLang="en-US" dirty="0">
              <a:latin typeface="微軟正黑體" panose="020B0604030504040204" pitchFamily="34" charset="-120"/>
              <a:ea typeface="微軟正黑體" panose="020B0604030504040204" pitchFamily="34" charset="-120"/>
            </a:endParaRPr>
          </a:p>
        </p:txBody>
      </p:sp>
      <p:sp>
        <p:nvSpPr>
          <p:cNvPr id="13" name="object 8"/>
          <p:cNvSpPr/>
          <p:nvPr/>
        </p:nvSpPr>
        <p:spPr>
          <a:xfrm>
            <a:off x="586844" y="4808896"/>
            <a:ext cx="11271029" cy="696935"/>
          </a:xfrm>
          <a:custGeom>
            <a:avLst/>
            <a:gdLst/>
            <a:ahLst/>
            <a:cxnLst/>
            <a:rect l="l" t="t" r="r" b="b"/>
            <a:pathLst>
              <a:path w="8564880" h="401320">
                <a:moveTo>
                  <a:pt x="0" y="400811"/>
                </a:moveTo>
                <a:lnTo>
                  <a:pt x="8564880" y="400811"/>
                </a:lnTo>
                <a:lnTo>
                  <a:pt x="8564880" y="0"/>
                </a:lnTo>
                <a:lnTo>
                  <a:pt x="0" y="0"/>
                </a:lnTo>
                <a:lnTo>
                  <a:pt x="0" y="400811"/>
                </a:lnTo>
                <a:close/>
              </a:path>
            </a:pathLst>
          </a:custGeom>
          <a:ln w="12192">
            <a:solidFill>
              <a:srgbClr val="6FAC46"/>
            </a:solidFill>
          </a:ln>
        </p:spPr>
        <p:txBody>
          <a:bodyPr wrap="square" lIns="0" tIns="0" rIns="0" bIns="0" rtlCol="0"/>
          <a:lstStyle/>
          <a:p>
            <a:r>
              <a:rPr lang="zh-TW" altLang="en-US" sz="2200" b="1" dirty="0">
                <a:solidFill>
                  <a:srgbClr val="0000FF"/>
                </a:solidFill>
                <a:latin typeface="微軟正黑體" panose="020B0604030504040204" pitchFamily="34" charset="-120"/>
                <a:ea typeface="微軟正黑體" panose="020B0604030504040204" pitchFamily="34" charset="-120"/>
              </a:rPr>
              <a:t>符合國科會補助專題研究計畫作業要點之計畫主持人、共同主持人資格</a:t>
            </a:r>
            <a:r>
              <a:rPr lang="zh-TW" altLang="en-US" sz="2200" dirty="0">
                <a:latin typeface="微軟正黑體" panose="020B0604030504040204" pitchFamily="34" charset="-120"/>
                <a:ea typeface="微軟正黑體" panose="020B0604030504040204" pitchFamily="34" charset="-120"/>
              </a:rPr>
              <a:t>或申請機構借調自研究法人之副研究員級以上人員；若為研究法人借調人員，須專職擔任</a:t>
            </a:r>
          </a:p>
          <a:p>
            <a:endParaRPr lang="zh-TW" altLang="en-US" dirty="0">
              <a:latin typeface="微軟正黑體" panose="020B0604030504040204" pitchFamily="34" charset="-120"/>
              <a:ea typeface="微軟正黑體" panose="020B0604030504040204" pitchFamily="34" charset="-120"/>
            </a:endParaRPr>
          </a:p>
        </p:txBody>
      </p:sp>
      <p:sp>
        <p:nvSpPr>
          <p:cNvPr id="14" name="object 6"/>
          <p:cNvSpPr/>
          <p:nvPr/>
        </p:nvSpPr>
        <p:spPr>
          <a:xfrm>
            <a:off x="567612" y="5505831"/>
            <a:ext cx="1642187" cy="590169"/>
          </a:xfrm>
          <a:prstGeom prst="rect">
            <a:avLst/>
          </a:prstGeom>
          <a:blipFill>
            <a:blip r:embed="rId4" cstate="print"/>
            <a:stretch>
              <a:fillRect/>
            </a:stretch>
          </a:blipFill>
        </p:spPr>
        <p:txBody>
          <a:bodyPr wrap="square" lIns="0" tIns="0" rIns="0" bIns="0" rtlCol="0"/>
          <a:lstStyle/>
          <a:p>
            <a:endParaRPr/>
          </a:p>
        </p:txBody>
      </p:sp>
      <p:sp>
        <p:nvSpPr>
          <p:cNvPr id="19" name="object 15"/>
          <p:cNvSpPr txBox="1"/>
          <p:nvPr/>
        </p:nvSpPr>
        <p:spPr>
          <a:xfrm>
            <a:off x="478141" y="5458852"/>
            <a:ext cx="11435386" cy="484748"/>
          </a:xfrm>
          <a:prstGeom prst="rect">
            <a:avLst/>
          </a:prstGeom>
        </p:spPr>
        <p:txBody>
          <a:bodyPr vert="horz" wrap="square" lIns="0" tIns="175260" rIns="0" bIns="0" rtlCol="0">
            <a:spAutoFit/>
          </a:bodyPr>
          <a:lstStyle/>
          <a:p>
            <a:pPr marL="258445">
              <a:spcBef>
                <a:spcPts val="850"/>
              </a:spcBef>
            </a:pPr>
            <a:r>
              <a:rPr lang="zh-TW" altLang="en-US" sz="2000" b="1" dirty="0">
                <a:latin typeface="微軟正黑體" panose="020B0604030504040204" pitchFamily="34" charset="-120"/>
                <a:ea typeface="微軟正黑體" panose="020B0604030504040204" pitchFamily="34" charset="-120"/>
                <a:cs typeface="微軟正黑體"/>
              </a:rPr>
              <a:t>  收件期程</a:t>
            </a:r>
            <a:endParaRPr sz="2000" b="1" dirty="0">
              <a:latin typeface="微軟正黑體" panose="020B0604030504040204" pitchFamily="34" charset="-120"/>
              <a:ea typeface="微軟正黑體" panose="020B0604030504040204" pitchFamily="34" charset="-120"/>
              <a:cs typeface="微軟正黑體"/>
            </a:endParaRPr>
          </a:p>
        </p:txBody>
      </p:sp>
      <p:sp>
        <p:nvSpPr>
          <p:cNvPr id="22" name="object 8"/>
          <p:cNvSpPr/>
          <p:nvPr/>
        </p:nvSpPr>
        <p:spPr>
          <a:xfrm>
            <a:off x="622869" y="6019800"/>
            <a:ext cx="11263650" cy="484748"/>
          </a:xfrm>
          <a:custGeom>
            <a:avLst/>
            <a:gdLst/>
            <a:ahLst/>
            <a:cxnLst/>
            <a:rect l="l" t="t" r="r" b="b"/>
            <a:pathLst>
              <a:path w="8564880" h="401320">
                <a:moveTo>
                  <a:pt x="0" y="400811"/>
                </a:moveTo>
                <a:lnTo>
                  <a:pt x="8564880" y="400811"/>
                </a:lnTo>
                <a:lnTo>
                  <a:pt x="8564880" y="0"/>
                </a:lnTo>
                <a:lnTo>
                  <a:pt x="0" y="0"/>
                </a:lnTo>
                <a:lnTo>
                  <a:pt x="0" y="400811"/>
                </a:lnTo>
                <a:close/>
              </a:path>
            </a:pathLst>
          </a:custGeom>
          <a:ln w="12192">
            <a:solidFill>
              <a:srgbClr val="6FAC46"/>
            </a:solidFill>
          </a:ln>
        </p:spPr>
        <p:txBody>
          <a:bodyPr wrap="square" lIns="0" tIns="0" rIns="0" bIns="0" rtlCol="0"/>
          <a:lstStyle/>
          <a:p>
            <a:r>
              <a:rPr lang="en-US" altLang="zh-TW" sz="2600" b="1" dirty="0" smtClean="0">
                <a:solidFill>
                  <a:srgbClr val="C00000"/>
                </a:solidFill>
                <a:latin typeface="微軟正黑體" panose="020B0604030504040204" pitchFamily="34" charset="-120"/>
                <a:ea typeface="微軟正黑體" panose="020B0604030504040204" pitchFamily="34" charset="-120"/>
              </a:rPr>
              <a:t>114</a:t>
            </a:r>
            <a:r>
              <a:rPr lang="zh-TW" altLang="en-US" sz="2600" b="1" dirty="0" smtClean="0">
                <a:solidFill>
                  <a:srgbClr val="C00000"/>
                </a:solidFill>
                <a:latin typeface="微軟正黑體" panose="020B0604030504040204" pitchFamily="34" charset="-120"/>
                <a:ea typeface="微軟正黑體" panose="020B0604030504040204" pitchFamily="34" charset="-120"/>
              </a:rPr>
              <a:t>年</a:t>
            </a:r>
            <a:r>
              <a:rPr lang="en-US" altLang="zh-TW" sz="2600" b="1" dirty="0">
                <a:solidFill>
                  <a:srgbClr val="C00000"/>
                </a:solidFill>
                <a:latin typeface="微軟正黑體" panose="020B0604030504040204" pitchFamily="34" charset="-120"/>
                <a:ea typeface="微軟正黑體" panose="020B0604030504040204" pitchFamily="34" charset="-120"/>
              </a:rPr>
              <a:t>2</a:t>
            </a:r>
            <a:r>
              <a:rPr lang="zh-TW" altLang="en-US" sz="2600" b="1" dirty="0" smtClean="0">
                <a:solidFill>
                  <a:srgbClr val="C00000"/>
                </a:solidFill>
                <a:latin typeface="微軟正黑體" panose="020B0604030504040204" pitchFamily="34" charset="-120"/>
                <a:ea typeface="微軟正黑體" panose="020B0604030504040204" pitchFamily="34" charset="-120"/>
              </a:rPr>
              <a:t>月</a:t>
            </a:r>
            <a:r>
              <a:rPr lang="en-US" altLang="zh-TW" sz="2600" b="1" dirty="0" smtClean="0">
                <a:solidFill>
                  <a:srgbClr val="C00000"/>
                </a:solidFill>
                <a:latin typeface="微軟正黑體" panose="020B0604030504040204" pitchFamily="34" charset="-120"/>
                <a:ea typeface="微軟正黑體" panose="020B0604030504040204" pitchFamily="34" charset="-120"/>
              </a:rPr>
              <a:t>17</a:t>
            </a:r>
            <a:r>
              <a:rPr lang="zh-TW" altLang="en-US" sz="2600" b="1" dirty="0" smtClean="0">
                <a:solidFill>
                  <a:srgbClr val="C00000"/>
                </a:solidFill>
                <a:latin typeface="微軟正黑體" panose="020B0604030504040204" pitchFamily="34" charset="-120"/>
                <a:ea typeface="微軟正黑體" panose="020B0604030504040204" pitchFamily="34" charset="-120"/>
              </a:rPr>
              <a:t>號</a:t>
            </a:r>
            <a:r>
              <a:rPr lang="zh-TW" altLang="en-US" sz="2600" b="1" dirty="0">
                <a:solidFill>
                  <a:srgbClr val="C00000"/>
                </a:solidFill>
                <a:latin typeface="微軟正黑體" panose="020B0604030504040204" pitchFamily="34" charset="-120"/>
                <a:ea typeface="微軟正黑體" panose="020B0604030504040204" pitchFamily="34" charset="-120"/>
              </a:rPr>
              <a:t>至</a:t>
            </a:r>
            <a:r>
              <a:rPr lang="en-US" altLang="zh-TW" sz="2600" b="1" dirty="0" smtClean="0">
                <a:solidFill>
                  <a:srgbClr val="C00000"/>
                </a:solidFill>
                <a:latin typeface="微軟正黑體" panose="020B0604030504040204" pitchFamily="34" charset="-120"/>
                <a:ea typeface="微軟正黑體" panose="020B0604030504040204" pitchFamily="34" charset="-120"/>
              </a:rPr>
              <a:t>114</a:t>
            </a:r>
            <a:r>
              <a:rPr lang="zh-TW" altLang="en-US" sz="2600" b="1" dirty="0" smtClean="0">
                <a:solidFill>
                  <a:srgbClr val="C00000"/>
                </a:solidFill>
                <a:latin typeface="微軟正黑體" panose="020B0604030504040204" pitchFamily="34" charset="-120"/>
                <a:ea typeface="微軟正黑體" panose="020B0604030504040204" pitchFamily="34" charset="-120"/>
              </a:rPr>
              <a:t>年</a:t>
            </a:r>
            <a:r>
              <a:rPr lang="en-US" altLang="zh-TW" sz="2600" b="1" dirty="0">
                <a:solidFill>
                  <a:srgbClr val="C00000"/>
                </a:solidFill>
                <a:latin typeface="微軟正黑體" panose="020B0604030504040204" pitchFamily="34" charset="-120"/>
                <a:ea typeface="微軟正黑體" panose="020B0604030504040204" pitchFamily="34" charset="-120"/>
              </a:rPr>
              <a:t>3</a:t>
            </a:r>
            <a:r>
              <a:rPr lang="zh-TW" altLang="en-US" sz="2600" b="1" dirty="0" smtClean="0">
                <a:solidFill>
                  <a:srgbClr val="C00000"/>
                </a:solidFill>
                <a:latin typeface="微軟正黑體" panose="020B0604030504040204" pitchFamily="34" charset="-120"/>
                <a:ea typeface="微軟正黑體" panose="020B0604030504040204" pitchFamily="34" charset="-120"/>
              </a:rPr>
              <a:t>月</a:t>
            </a:r>
            <a:r>
              <a:rPr lang="en-US" altLang="zh-TW" sz="2600" b="1" dirty="0" smtClean="0">
                <a:solidFill>
                  <a:srgbClr val="C00000"/>
                </a:solidFill>
                <a:latin typeface="微軟正黑體" panose="020B0604030504040204" pitchFamily="34" charset="-120"/>
                <a:ea typeface="微軟正黑體" panose="020B0604030504040204" pitchFamily="34" charset="-120"/>
              </a:rPr>
              <a:t>17</a:t>
            </a:r>
            <a:r>
              <a:rPr lang="zh-TW" altLang="en-US" sz="2600" b="1" dirty="0" smtClean="0">
                <a:solidFill>
                  <a:srgbClr val="C00000"/>
                </a:solidFill>
                <a:latin typeface="微軟正黑體" panose="020B0604030504040204" pitchFamily="34" charset="-120"/>
                <a:ea typeface="微軟正黑體" panose="020B0604030504040204" pitchFamily="34" charset="-120"/>
              </a:rPr>
              <a:t>號</a:t>
            </a:r>
            <a:r>
              <a:rPr lang="zh-TW" altLang="en-US" sz="2600" b="1" dirty="0">
                <a:solidFill>
                  <a:srgbClr val="C00000"/>
                </a:solidFill>
                <a:latin typeface="微軟正黑體" panose="020B0604030504040204" pitchFamily="34" charset="-120"/>
                <a:ea typeface="微軟正黑體" panose="020B0604030504040204" pitchFamily="34" charset="-120"/>
              </a:rPr>
              <a:t>止</a:t>
            </a:r>
          </a:p>
        </p:txBody>
      </p:sp>
      <p:sp>
        <p:nvSpPr>
          <p:cNvPr id="20" name="投影片編號版面配置區 4">
            <a:extLst>
              <a:ext uri="{FF2B5EF4-FFF2-40B4-BE49-F238E27FC236}">
                <a16:creationId xmlns:a16="http://schemas.microsoft.com/office/drawing/2014/main" id="{892EA25B-7708-41D1-8709-CC52C0B4D08B}"/>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7</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7A086925-C0CD-8E29-7560-0A3DA8B87741}"/>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a:latin typeface="微軟正黑體" panose="020B0604030504040204" pitchFamily="34" charset="-120"/>
                <a:ea typeface="微軟正黑體" panose="020B0604030504040204" pitchFamily="34" charset="-120"/>
              </a:rPr>
              <a:t>(</a:t>
            </a:r>
            <a:r>
              <a:rPr lang="en-US" altLang="zh-TW" sz="3200" b="1" kern="0" spc="-5" dirty="0" smtClean="0">
                <a:latin typeface="微軟正黑體" panose="020B0604030504040204" pitchFamily="34" charset="-120"/>
                <a:ea typeface="微軟正黑體" panose="020B0604030504040204" pitchFamily="34" charset="-120"/>
              </a:rPr>
              <a:t>1/9)</a:t>
            </a:r>
            <a:endParaRPr lang="en-US" altLang="zh-TW" sz="3200" b="1" kern="0" spc="-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6842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1371600"/>
            <a:ext cx="10972800" cy="5486400"/>
          </a:xfrm>
          <a:custGeom>
            <a:avLst/>
            <a:gdLst/>
            <a:ahLst/>
            <a:cxnLst/>
            <a:rect l="l" t="t" r="r" b="b"/>
            <a:pathLst>
              <a:path w="8487410" h="2842260">
                <a:moveTo>
                  <a:pt x="0" y="2842260"/>
                </a:moveTo>
                <a:lnTo>
                  <a:pt x="8487156" y="2842260"/>
                </a:lnTo>
                <a:lnTo>
                  <a:pt x="8487156" y="0"/>
                </a:lnTo>
                <a:lnTo>
                  <a:pt x="0" y="0"/>
                </a:lnTo>
                <a:lnTo>
                  <a:pt x="0" y="2842260"/>
                </a:lnTo>
                <a:close/>
              </a:path>
            </a:pathLst>
          </a:custGeom>
          <a:ln w="12192">
            <a:noFill/>
          </a:ln>
        </p:spPr>
        <p:txBody>
          <a:bodyPr wrap="square" lIns="0" tIns="0" rIns="0" bIns="0" rtlCol="0"/>
          <a:lstStyle/>
          <a:p>
            <a:endParaRPr/>
          </a:p>
        </p:txBody>
      </p:sp>
      <p:sp>
        <p:nvSpPr>
          <p:cNvPr id="7" name="object 7"/>
          <p:cNvSpPr/>
          <p:nvPr/>
        </p:nvSpPr>
        <p:spPr>
          <a:xfrm>
            <a:off x="457200" y="813184"/>
            <a:ext cx="1524000" cy="62865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589344" y="1199152"/>
            <a:ext cx="11333784" cy="2460930"/>
          </a:xfrm>
          <a:prstGeom prst="rect">
            <a:avLst/>
          </a:prstGeom>
        </p:spPr>
        <p:txBody>
          <a:bodyPr vert="horz" wrap="square" lIns="0" tIns="135890" rIns="0" bIns="0" rtlCol="0">
            <a:spAutoFit/>
          </a:bodyPr>
          <a:lstStyle/>
          <a:p>
            <a:pPr marL="354965" indent="-342900">
              <a:spcBef>
                <a:spcPts val="600"/>
              </a:spcBef>
              <a:buFont typeface="+mj-lt"/>
              <a:buAutoNum type="arabicPeriod"/>
              <a:tabLst>
                <a:tab pos="355600" algn="l"/>
                <a:tab pos="356235" algn="l"/>
              </a:tabLst>
            </a:pPr>
            <a:r>
              <a:rPr lang="zh-TW" altLang="en-US" sz="2000" dirty="0">
                <a:latin typeface="微軟正黑體" panose="020B0604030504040204" pitchFamily="34" charset="-120"/>
                <a:ea typeface="微軟正黑體" panose="020B0604030504040204" pitchFamily="34" charset="-120"/>
                <a:cs typeface="微軟正黑體"/>
              </a:rPr>
              <a:t>申請案須經科</a:t>
            </a:r>
            <a:r>
              <a:rPr lang="zh-TW" altLang="en-US" sz="2000" dirty="0" smtClean="0">
                <a:latin typeface="微軟正黑體" panose="020B0604030504040204" pitchFamily="34" charset="-120"/>
                <a:ea typeface="微軟正黑體" panose="020B0604030504040204" pitchFamily="34" charset="-120"/>
                <a:cs typeface="微軟正黑體"/>
              </a:rPr>
              <a:t>研成果產業</a:t>
            </a:r>
            <a:r>
              <a:rPr lang="zh-TW" altLang="en-US" sz="2000" dirty="0">
                <a:latin typeface="微軟正黑體" panose="020B0604030504040204" pitchFamily="34" charset="-120"/>
                <a:ea typeface="微軟正黑體" panose="020B0604030504040204" pitchFamily="34" charset="-120"/>
                <a:cs typeface="微軟正黑體"/>
              </a:rPr>
              <a:t>化平台初審機制篩選、輔導後推薦申請</a:t>
            </a:r>
          </a:p>
          <a:p>
            <a:pPr marL="354965" indent="-342900">
              <a:spcBef>
                <a:spcPts val="600"/>
              </a:spcBef>
              <a:buFont typeface="+mj-lt"/>
              <a:buAutoNum type="arabicPeriod"/>
              <a:tabLst>
                <a:tab pos="355600" algn="l"/>
                <a:tab pos="356235" algn="l"/>
              </a:tabLst>
            </a:pPr>
            <a:r>
              <a:rPr lang="zh-TW" altLang="en-US" sz="2000" dirty="0">
                <a:latin typeface="微軟正黑體" panose="020B0604030504040204" pitchFamily="34" charset="-120"/>
                <a:ea typeface="微軟正黑體" panose="020B0604030504040204" pitchFamily="34" charset="-120"/>
                <a:cs typeface="微軟正黑體"/>
              </a:rPr>
              <a:t>各科</a:t>
            </a:r>
            <a:r>
              <a:rPr lang="zh-TW" altLang="en-US" sz="2000" dirty="0" smtClean="0">
                <a:latin typeface="微軟正黑體" panose="020B0604030504040204" pitchFamily="34" charset="-120"/>
                <a:ea typeface="微軟正黑體" panose="020B0604030504040204" pitchFamily="34" charset="-120"/>
                <a:cs typeface="微軟正黑體"/>
              </a:rPr>
              <a:t>研成果產業</a:t>
            </a:r>
            <a:r>
              <a:rPr lang="zh-TW" altLang="en-US" sz="2000" dirty="0">
                <a:latin typeface="微軟正黑體" panose="020B0604030504040204" pitchFamily="34" charset="-120"/>
                <a:ea typeface="微軟正黑體" panose="020B0604030504040204" pitchFamily="34" charset="-120"/>
                <a:cs typeface="微軟正黑體"/>
              </a:rPr>
              <a:t>化平台於期限內</a:t>
            </a:r>
            <a:r>
              <a:rPr lang="en-US" altLang="zh-TW" sz="2000" dirty="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以各校函文發文日期為準</a:t>
            </a:r>
            <a:r>
              <a:rPr lang="en-US" altLang="zh-TW" sz="2000" dirty="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，檢附相關申請資料</a:t>
            </a:r>
            <a:r>
              <a:rPr lang="en-US" altLang="zh-TW" sz="2000" dirty="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含電子檔</a:t>
            </a:r>
            <a:r>
              <a:rPr lang="en-US" altLang="zh-TW" sz="2000" dirty="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，以紙本公文函送本會提出申請，逾期或資料不全經通知未於期限內補正者，不予受理</a:t>
            </a:r>
          </a:p>
          <a:p>
            <a:pPr marL="354965" indent="-342900">
              <a:spcBef>
                <a:spcPts val="600"/>
              </a:spcBef>
              <a:buFont typeface="+mj-lt"/>
              <a:buAutoNum type="arabicPeriod"/>
              <a:tabLst>
                <a:tab pos="355600" algn="l"/>
                <a:tab pos="356235" algn="l"/>
              </a:tabLst>
            </a:pPr>
            <a:r>
              <a:rPr lang="zh-TW" altLang="en-US" sz="2000" dirty="0">
                <a:latin typeface="微軟正黑體" panose="020B0604030504040204" pitchFamily="34" charset="-120"/>
                <a:ea typeface="微軟正黑體" panose="020B0604030504040204" pitchFamily="34" charset="-120"/>
                <a:cs typeface="微軟正黑體"/>
              </a:rPr>
              <a:t>計畫主持人需至本計畫平台填寫申請資料，並於申請截止日前上傳所需</a:t>
            </a:r>
            <a:r>
              <a:rPr lang="zh-TW" altLang="en-US" sz="2000" dirty="0" smtClean="0">
                <a:latin typeface="微軟正黑體" panose="020B0604030504040204" pitchFamily="34" charset="-120"/>
                <a:ea typeface="微軟正黑體" panose="020B0604030504040204" pitchFamily="34" charset="-120"/>
                <a:cs typeface="微軟正黑體"/>
              </a:rPr>
              <a:t>文件                                    </a:t>
            </a:r>
            <a:r>
              <a:rPr lang="en-US" altLang="zh-TW" sz="2000" dirty="0" smtClean="0">
                <a:latin typeface="微軟正黑體" panose="020B0604030504040204" pitchFamily="34" charset="-120"/>
                <a:ea typeface="微軟正黑體" panose="020B0604030504040204" pitchFamily="34" charset="-120"/>
                <a:cs typeface="微軟正黑體"/>
              </a:rPr>
              <a:t>(</a:t>
            </a:r>
            <a:r>
              <a:rPr lang="zh-TW" altLang="en-US" sz="2000" dirty="0">
                <a:latin typeface="微軟正黑體" panose="020B0604030504040204" pitchFamily="34" charset="-120"/>
                <a:ea typeface="微軟正黑體" panose="020B0604030504040204" pitchFamily="34" charset="-120"/>
                <a:cs typeface="微軟正黑體"/>
              </a:rPr>
              <a:t>平台網址： </a:t>
            </a:r>
            <a:r>
              <a:rPr lang="en-US" altLang="zh-TW" sz="2000" dirty="0">
                <a:latin typeface="微軟正黑體" panose="020B0604030504040204" pitchFamily="34" charset="-120"/>
                <a:ea typeface="微軟正黑體" panose="020B0604030504040204" pitchFamily="34" charset="-120"/>
                <a:hlinkClick r:id="rId4"/>
              </a:rPr>
              <a:t>https://tgp.stpi.narl.org.tw/login</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cs typeface="微軟正黑體"/>
            </a:endParaRPr>
          </a:p>
          <a:p>
            <a:pPr marL="355600" lvl="0" indent="-355600"/>
            <a:r>
              <a:rPr lang="en-US" altLang="zh-TW" b="1" spc="20" dirty="0">
                <a:solidFill>
                  <a:srgbClr val="C00000"/>
                </a:solidFill>
                <a:latin typeface="微軟正黑體" panose="020B0604030504040204" pitchFamily="34" charset="-120"/>
                <a:ea typeface="微軟正黑體" panose="020B0604030504040204" pitchFamily="34" charset="-120"/>
                <a:cs typeface="微軟正黑體"/>
              </a:rPr>
              <a:t>	※</a:t>
            </a:r>
            <a:r>
              <a:rPr lang="zh-TW" altLang="en-US" b="1" spc="20" dirty="0">
                <a:solidFill>
                  <a:srgbClr val="C00000"/>
                </a:solidFill>
                <a:latin typeface="微軟正黑體" panose="020B0604030504040204" pitchFamily="34" charset="-120"/>
                <a:ea typeface="微軟正黑體" panose="020B0604030504040204" pitchFamily="34" charset="-120"/>
                <a:cs typeface="微軟正黑體"/>
              </a:rPr>
              <a:t>計畫構想書範本請務必下載最新版本，並不得任意刪減範本所列應填項目，若有缺漏將視為資料不全</a:t>
            </a:r>
            <a:endParaRPr lang="en-US" altLang="zh-TW" dirty="0">
              <a:latin typeface="微軟正黑體" panose="020B0604030504040204" pitchFamily="34" charset="-120"/>
              <a:ea typeface="微軟正黑體" panose="020B0604030504040204" pitchFamily="34" charset="-120"/>
              <a:cs typeface="微軟正黑體"/>
            </a:endParaRPr>
          </a:p>
          <a:p>
            <a:pPr marL="12065">
              <a:spcBef>
                <a:spcPts val="600"/>
              </a:spcBef>
              <a:tabLst>
                <a:tab pos="355600" algn="l"/>
                <a:tab pos="356235" algn="l"/>
              </a:tabLst>
            </a:pPr>
            <a:endParaRPr lang="en-US" altLang="zh-TW" dirty="0">
              <a:latin typeface="微軟正黑體" panose="020B0604030504040204" pitchFamily="34" charset="-120"/>
              <a:ea typeface="微軟正黑體" panose="020B0604030504040204" pitchFamily="34" charset="-120"/>
              <a:cs typeface="微軟正黑體"/>
            </a:endParaRPr>
          </a:p>
        </p:txBody>
      </p:sp>
      <p:sp>
        <p:nvSpPr>
          <p:cNvPr id="11" name="object 3">
            <a:extLst>
              <a:ext uri="{FF2B5EF4-FFF2-40B4-BE49-F238E27FC236}">
                <a16:creationId xmlns:a16="http://schemas.microsoft.com/office/drawing/2014/main" id="{76E3B0FA-58B3-4B2F-B272-2006E6BB3C5D}"/>
              </a:ext>
            </a:extLst>
          </p:cNvPr>
          <p:cNvSpPr/>
          <p:nvPr/>
        </p:nvSpPr>
        <p:spPr>
          <a:xfrm>
            <a:off x="566635" y="1289435"/>
            <a:ext cx="11389321" cy="2037831"/>
          </a:xfrm>
          <a:custGeom>
            <a:avLst/>
            <a:gdLst/>
            <a:ahLst/>
            <a:cxnLst/>
            <a:rect l="l" t="t" r="r" b="b"/>
            <a:pathLst>
              <a:path w="8496300" h="4318000">
                <a:moveTo>
                  <a:pt x="0" y="4317492"/>
                </a:moveTo>
                <a:lnTo>
                  <a:pt x="8496300" y="4317492"/>
                </a:lnTo>
                <a:lnTo>
                  <a:pt x="8496300" y="0"/>
                </a:lnTo>
                <a:lnTo>
                  <a:pt x="0" y="0"/>
                </a:lnTo>
                <a:lnTo>
                  <a:pt x="0" y="4317492"/>
                </a:lnTo>
                <a:close/>
              </a:path>
            </a:pathLst>
          </a:custGeom>
          <a:ln w="12192">
            <a:solidFill>
              <a:srgbClr val="6FAC46"/>
            </a:solidFill>
          </a:ln>
        </p:spPr>
        <p:txBody>
          <a:bodyPr wrap="square" lIns="0" tIns="0" rIns="0" bIns="0" rtlCol="0"/>
          <a:lstStyle/>
          <a:p>
            <a:endParaRPr/>
          </a:p>
        </p:txBody>
      </p:sp>
      <p:sp>
        <p:nvSpPr>
          <p:cNvPr id="12" name="object 15"/>
          <p:cNvSpPr txBox="1"/>
          <p:nvPr/>
        </p:nvSpPr>
        <p:spPr>
          <a:xfrm>
            <a:off x="651422" y="739501"/>
            <a:ext cx="10889156" cy="484748"/>
          </a:xfrm>
          <a:prstGeom prst="rect">
            <a:avLst/>
          </a:prstGeom>
        </p:spPr>
        <p:txBody>
          <a:bodyPr vert="horz" wrap="square" lIns="0" tIns="175260" rIns="0" bIns="0" rtlCol="0">
            <a:spAutoFit/>
          </a:bodyPr>
          <a:lstStyle/>
          <a:p>
            <a:pPr marL="53340">
              <a:spcBef>
                <a:spcPts val="850"/>
              </a:spcBef>
            </a:pPr>
            <a:r>
              <a:rPr sz="2000" b="1" dirty="0" err="1">
                <a:latin typeface="微軟正黑體"/>
                <a:cs typeface="微軟正黑體"/>
              </a:rPr>
              <a:t>申請</a:t>
            </a:r>
            <a:r>
              <a:rPr lang="zh-TW" altLang="en-US" sz="2000" b="1" dirty="0">
                <a:latin typeface="微軟正黑體" panose="020B0604030504040204" pitchFamily="34" charset="-120"/>
                <a:ea typeface="微軟正黑體" panose="020B0604030504040204" pitchFamily="34" charset="-120"/>
                <a:cs typeface="微軟正黑體"/>
              </a:rPr>
              <a:t>方式</a:t>
            </a:r>
            <a:endParaRPr sz="2000" dirty="0">
              <a:latin typeface="微軟正黑體"/>
              <a:cs typeface="微軟正黑體"/>
            </a:endParaRPr>
          </a:p>
        </p:txBody>
      </p:sp>
      <p:sp>
        <p:nvSpPr>
          <p:cNvPr id="13" name="object 6"/>
          <p:cNvSpPr/>
          <p:nvPr/>
        </p:nvSpPr>
        <p:spPr>
          <a:xfrm>
            <a:off x="489839" y="3248168"/>
            <a:ext cx="2634361" cy="590169"/>
          </a:xfrm>
          <a:prstGeom prst="rect">
            <a:avLst/>
          </a:prstGeom>
          <a:blipFill>
            <a:blip r:embed="rId5" cstate="print"/>
            <a:stretch>
              <a:fillRect/>
            </a:stretch>
          </a:blipFill>
        </p:spPr>
        <p:txBody>
          <a:bodyPr wrap="square" lIns="0" tIns="0" rIns="0" bIns="0" rtlCol="0"/>
          <a:lstStyle/>
          <a:p>
            <a:endParaRPr/>
          </a:p>
        </p:txBody>
      </p:sp>
      <p:sp>
        <p:nvSpPr>
          <p:cNvPr id="14" name="object 15"/>
          <p:cNvSpPr txBox="1"/>
          <p:nvPr/>
        </p:nvSpPr>
        <p:spPr>
          <a:xfrm>
            <a:off x="378307" y="3167536"/>
            <a:ext cx="11435386" cy="484748"/>
          </a:xfrm>
          <a:prstGeom prst="rect">
            <a:avLst/>
          </a:prstGeom>
        </p:spPr>
        <p:txBody>
          <a:bodyPr vert="horz" wrap="square" lIns="0" tIns="175260" rIns="0" bIns="0" rtlCol="0">
            <a:spAutoFit/>
          </a:bodyPr>
          <a:lstStyle/>
          <a:p>
            <a:pPr marL="258445">
              <a:spcBef>
                <a:spcPts val="850"/>
              </a:spcBef>
            </a:pPr>
            <a:r>
              <a:rPr lang="zh-TW" altLang="en-US" sz="2000" b="1" spc="5" dirty="0">
                <a:latin typeface="微軟正黑體" panose="020B0604030504040204" pitchFamily="34" charset="-120"/>
                <a:ea typeface="微軟正黑體" panose="020B0604030504040204" pitchFamily="34" charset="-120"/>
                <a:cs typeface="微軟正黑體"/>
              </a:rPr>
              <a:t>補助類別</a:t>
            </a:r>
            <a:r>
              <a:rPr lang="en-US" altLang="zh-TW" sz="2000" b="1" spc="5" dirty="0">
                <a:latin typeface="微軟正黑體" panose="020B0604030504040204" pitchFamily="34" charset="-120"/>
                <a:ea typeface="微軟正黑體" panose="020B0604030504040204" pitchFamily="34" charset="-120"/>
                <a:cs typeface="微軟正黑體"/>
              </a:rPr>
              <a:t>&amp;</a:t>
            </a:r>
            <a:r>
              <a:rPr lang="zh-TW" altLang="en-US" sz="2000" b="1" spc="5" dirty="0">
                <a:latin typeface="微軟正黑體" panose="020B0604030504040204" pitchFamily="34" charset="-120"/>
                <a:ea typeface="微軟正黑體" panose="020B0604030504040204" pitchFamily="34" charset="-120"/>
                <a:cs typeface="微軟正黑體"/>
              </a:rPr>
              <a:t>經費額度</a:t>
            </a:r>
            <a:endParaRPr sz="2000" dirty="0">
              <a:latin typeface="微軟正黑體" panose="020B0604030504040204" pitchFamily="34" charset="-120"/>
              <a:ea typeface="微軟正黑體" panose="020B0604030504040204" pitchFamily="34" charset="-120"/>
              <a:cs typeface="微軟正黑體"/>
            </a:endParaRPr>
          </a:p>
        </p:txBody>
      </p:sp>
      <p:sp>
        <p:nvSpPr>
          <p:cNvPr id="17" name="投影片編號版面配置區 4">
            <a:extLst>
              <a:ext uri="{FF2B5EF4-FFF2-40B4-BE49-F238E27FC236}">
                <a16:creationId xmlns:a16="http://schemas.microsoft.com/office/drawing/2014/main" id="{7C8F12E4-E52F-43BA-BB68-1B87A4A8A66A}"/>
              </a:ext>
            </a:extLst>
          </p:cNvPr>
          <p:cNvSpPr>
            <a:spLocks noGrp="1"/>
          </p:cNvSpPr>
          <p:nvPr>
            <p:ph type="sldNum" sz="quarter" idx="12"/>
          </p:nvPr>
        </p:nvSpPr>
        <p:spPr>
          <a:xfrm>
            <a:off x="9260080" y="6356350"/>
            <a:ext cx="2743200" cy="365125"/>
          </a:xfrm>
        </p:spPr>
        <p:txBody>
          <a:bodyPr/>
          <a:lstStyle/>
          <a:p>
            <a:pPr fontAlgn="base">
              <a:spcBef>
                <a:spcPct val="0"/>
              </a:spcBef>
              <a:spcAft>
                <a:spcPct val="0"/>
              </a:spcAft>
              <a:defRPr/>
            </a:pPr>
            <a:fld id="{CC706654-7386-4AE4-8280-2423E7704257}" type="slidenum">
              <a:rPr lang="zh-TW" altLang="en-US" sz="1800" smtClean="0">
                <a:solidFill>
                  <a:prstClr val="black">
                    <a:tint val="75000"/>
                  </a:prstClr>
                </a:solidFill>
                <a:latin typeface="微軟正黑體" panose="020B0604030504040204" pitchFamily="34" charset="-120"/>
                <a:ea typeface="微軟正黑體" panose="020B0604030504040204" pitchFamily="34" charset="-120"/>
              </a:rPr>
              <a:pPr fontAlgn="base">
                <a:spcBef>
                  <a:spcPct val="0"/>
                </a:spcBef>
                <a:spcAft>
                  <a:spcPct val="0"/>
                </a:spcAft>
                <a:defRPr/>
              </a:pPr>
              <a:t>8</a:t>
            </a:fld>
            <a:endParaRPr lang="zh-TW" altLang="en-US" sz="1800" dirty="0">
              <a:solidFill>
                <a:prstClr val="black">
                  <a:tint val="75000"/>
                </a:prstClr>
              </a:solidFill>
              <a:latin typeface="微軟正黑體" panose="020B0604030504040204" pitchFamily="34" charset="-120"/>
              <a:ea typeface="微軟正黑體" panose="020B0604030504040204" pitchFamily="34" charset="-120"/>
            </a:endParaRPr>
          </a:p>
        </p:txBody>
      </p:sp>
      <p:sp>
        <p:nvSpPr>
          <p:cNvPr id="2" name="標題 18">
            <a:extLst>
              <a:ext uri="{FF2B5EF4-FFF2-40B4-BE49-F238E27FC236}">
                <a16:creationId xmlns:a16="http://schemas.microsoft.com/office/drawing/2014/main" id="{1E6F1D29-B240-7FBC-6DEC-63AD7CB345EA}"/>
              </a:ext>
            </a:extLst>
          </p:cNvPr>
          <p:cNvSpPr txBox="1">
            <a:spLocks/>
          </p:cNvSpPr>
          <p:nvPr/>
        </p:nvSpPr>
        <p:spPr>
          <a:xfrm>
            <a:off x="303819" y="89283"/>
            <a:ext cx="7886700" cy="825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a:latin typeface="微軟正黑體" panose="020B0604030504040204" pitchFamily="34" charset="-120"/>
                <a:ea typeface="微軟正黑體" panose="020B0604030504040204" pitchFamily="34" charset="-120"/>
              </a:rPr>
              <a:t>徵案說明</a:t>
            </a:r>
            <a:r>
              <a:rPr lang="en-US" altLang="zh-TW" sz="3200" b="1" kern="0" spc="-5" dirty="0">
                <a:latin typeface="微軟正黑體" panose="020B0604030504040204" pitchFamily="34" charset="-120"/>
                <a:ea typeface="微軟正黑體" panose="020B0604030504040204" pitchFamily="34" charset="-120"/>
              </a:rPr>
              <a:t>(</a:t>
            </a:r>
            <a:r>
              <a:rPr lang="en-US" altLang="zh-TW" sz="3200" b="1" kern="0" spc="-5" dirty="0" smtClean="0">
                <a:latin typeface="微軟正黑體" panose="020B0604030504040204" pitchFamily="34" charset="-120"/>
                <a:ea typeface="微軟正黑體" panose="020B0604030504040204" pitchFamily="34" charset="-120"/>
              </a:rPr>
              <a:t>2/9)</a:t>
            </a:r>
            <a:endParaRPr lang="en-US" altLang="zh-TW" sz="3200" b="1" kern="0" spc="-5" dirty="0">
              <a:latin typeface="微軟正黑體" panose="020B0604030504040204" pitchFamily="34" charset="-120"/>
              <a:ea typeface="微軟正黑體" panose="020B0604030504040204" pitchFamily="34" charset="-120"/>
            </a:endParaRPr>
          </a:p>
        </p:txBody>
      </p:sp>
      <p:graphicFrame>
        <p:nvGraphicFramePr>
          <p:cNvPr id="15" name="表格 5">
            <a:extLst>
              <a:ext uri="{FF2B5EF4-FFF2-40B4-BE49-F238E27FC236}">
                <a16:creationId xmlns:a16="http://schemas.microsoft.com/office/drawing/2014/main" id="{034836CD-8FF3-49BF-B241-033BED0C35A3}"/>
              </a:ext>
            </a:extLst>
          </p:cNvPr>
          <p:cNvGraphicFramePr>
            <a:graphicFrameLocks noGrp="1"/>
          </p:cNvGraphicFramePr>
          <p:nvPr>
            <p:extLst>
              <p:ext uri="{D42A27DB-BD31-4B8C-83A1-F6EECF244321}">
                <p14:modId xmlns:p14="http://schemas.microsoft.com/office/powerpoint/2010/main" val="2355044858"/>
              </p:ext>
            </p:extLst>
          </p:nvPr>
        </p:nvGraphicFramePr>
        <p:xfrm>
          <a:off x="537913" y="3704392"/>
          <a:ext cx="11436645" cy="3108960"/>
        </p:xfrm>
        <a:graphic>
          <a:graphicData uri="http://schemas.openxmlformats.org/drawingml/2006/table">
            <a:tbl>
              <a:tblPr firstRow="1" bandRow="1">
                <a:tableStyleId>{93296810-A885-4BE3-A3E7-6D5BEEA58F35}</a:tableStyleId>
              </a:tblPr>
              <a:tblGrid>
                <a:gridCol w="1340393">
                  <a:extLst>
                    <a:ext uri="{9D8B030D-6E8A-4147-A177-3AD203B41FA5}">
                      <a16:colId xmlns:a16="http://schemas.microsoft.com/office/drawing/2014/main" val="1510909924"/>
                    </a:ext>
                  </a:extLst>
                </a:gridCol>
                <a:gridCol w="7117958">
                  <a:extLst>
                    <a:ext uri="{9D8B030D-6E8A-4147-A177-3AD203B41FA5}">
                      <a16:colId xmlns:a16="http://schemas.microsoft.com/office/drawing/2014/main" val="121689323"/>
                    </a:ext>
                  </a:extLst>
                </a:gridCol>
                <a:gridCol w="2978294">
                  <a:extLst>
                    <a:ext uri="{9D8B030D-6E8A-4147-A177-3AD203B41FA5}">
                      <a16:colId xmlns:a16="http://schemas.microsoft.com/office/drawing/2014/main" val="2267150527"/>
                    </a:ext>
                  </a:extLst>
                </a:gridCol>
              </a:tblGrid>
              <a:tr h="306930">
                <a:tc>
                  <a:txBody>
                    <a:bodyPr/>
                    <a:lstStyle/>
                    <a:p>
                      <a:r>
                        <a:rPr lang="zh-TW" altLang="en-US" sz="1800" b="1" spc="5" dirty="0">
                          <a:latin typeface="微軟正黑體" panose="020B0604030504040204" pitchFamily="34" charset="-120"/>
                          <a:ea typeface="微軟正黑體" panose="020B0604030504040204" pitchFamily="34" charset="-120"/>
                          <a:cs typeface="微軟正黑體"/>
                        </a:rPr>
                        <a:t>補助類別</a:t>
                      </a:r>
                      <a:endParaRPr lang="zh-TW" altLang="en-US" dirty="0"/>
                    </a:p>
                  </a:txBody>
                  <a:tcPr/>
                </a:tc>
                <a:tc>
                  <a:txBody>
                    <a:bodyPr/>
                    <a:lstStyle/>
                    <a:p>
                      <a:r>
                        <a:rPr lang="zh-TW" altLang="en-US" sz="1800" b="1" kern="1200" spc="5" dirty="0" smtClean="0">
                          <a:solidFill>
                            <a:schemeClr val="lt1"/>
                          </a:solidFill>
                          <a:latin typeface="微軟正黑體" panose="020B0604030504040204" pitchFamily="34" charset="-120"/>
                          <a:ea typeface="微軟正黑體" panose="020B0604030504040204" pitchFamily="34" charset="-120"/>
                        </a:rPr>
                        <a:t>補助對象說明</a:t>
                      </a:r>
                      <a:endParaRPr lang="zh-TW" altLang="en-US" sz="1800" b="1" kern="1200" spc="5" dirty="0">
                        <a:solidFill>
                          <a:schemeClr val="lt1"/>
                        </a:solidFill>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r>
                        <a:rPr lang="zh-TW" altLang="en-US" sz="1800" b="1" kern="1200" spc="5" dirty="0">
                          <a:solidFill>
                            <a:schemeClr val="lt1"/>
                          </a:solidFill>
                          <a:latin typeface="微軟正黑體" panose="020B0604030504040204" pitchFamily="34" charset="-120"/>
                          <a:ea typeface="微軟正黑體" panose="020B0604030504040204" pitchFamily="34" charset="-120"/>
                        </a:rPr>
                        <a:t>補助經費</a:t>
                      </a:r>
                    </a:p>
                  </a:txBody>
                  <a:tcPr/>
                </a:tc>
                <a:extLst>
                  <a:ext uri="{0D108BD9-81ED-4DB2-BD59-A6C34878D82A}">
                    <a16:rowId xmlns:a16="http://schemas.microsoft.com/office/drawing/2014/main" val="2453323912"/>
                  </a:ext>
                </a:extLst>
              </a:tr>
              <a:tr h="529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萌芽案</a:t>
                      </a:r>
                      <a:endParaRPr lang="zh-TW" altLang="en-US" dirty="0"/>
                    </a:p>
                  </a:txBody>
                  <a:tcPr anchor="ctr"/>
                </a:tc>
                <a:tc>
                  <a:txBody>
                    <a:bodyPr/>
                    <a:lstStyle/>
                    <a:p>
                      <a:r>
                        <a:rPr lang="zh-TW" altLang="en-US" sz="1800" dirty="0">
                          <a:latin typeface="微軟正黑體" panose="020B0604030504040204" pitchFamily="34" charset="-120"/>
                          <a:ea typeface="微軟正黑體" panose="020B0604030504040204" pitchFamily="34" charset="-120"/>
                        </a:rPr>
                        <a:t>具商業潛能之科研成果，已有初步商業構想，目標為驗證市場需求建立可行商業模式，並完成商業化原型</a:t>
                      </a:r>
                      <a:endParaRPr lang="zh-TW" altLang="en-US" dirty="0"/>
                    </a:p>
                  </a:txBody>
                  <a:tcPr/>
                </a:tc>
                <a:tc>
                  <a:txBody>
                    <a:bodyPr/>
                    <a:lstStyle/>
                    <a:p>
                      <a:r>
                        <a:rPr lang="zh-TW" altLang="en-US" sz="1800" b="1" dirty="0">
                          <a:solidFill>
                            <a:srgbClr val="0000FF"/>
                          </a:solidFill>
                          <a:latin typeface="微軟正黑體" panose="020B0604030504040204" pitchFamily="34" charset="-120"/>
                          <a:ea typeface="微軟正黑體" panose="020B0604030504040204" pitchFamily="34" charset="-120"/>
                        </a:rPr>
                        <a:t>申請額度以新臺幣</a:t>
                      </a:r>
                      <a:r>
                        <a:rPr lang="en-US" altLang="zh-TW" sz="1800" b="1" dirty="0">
                          <a:solidFill>
                            <a:srgbClr val="0000FF"/>
                          </a:solidFill>
                          <a:latin typeface="微軟正黑體" panose="020B0604030504040204" pitchFamily="34" charset="-120"/>
                          <a:ea typeface="微軟正黑體" panose="020B0604030504040204" pitchFamily="34" charset="-120"/>
                        </a:rPr>
                        <a:t>800</a:t>
                      </a:r>
                      <a:r>
                        <a:rPr lang="zh-TW" altLang="en-US" sz="1800" b="1" dirty="0">
                          <a:solidFill>
                            <a:srgbClr val="0000FF"/>
                          </a:solidFill>
                          <a:latin typeface="微軟正黑體" panose="020B0604030504040204" pitchFamily="34" charset="-120"/>
                          <a:ea typeface="微軟正黑體" panose="020B0604030504040204" pitchFamily="34" charset="-120"/>
                        </a:rPr>
                        <a:t>萬元為原則</a:t>
                      </a:r>
                      <a:endParaRPr lang="zh-TW" altLang="en-US" dirty="0"/>
                    </a:p>
                  </a:txBody>
                  <a:tcPr/>
                </a:tc>
                <a:extLst>
                  <a:ext uri="{0D108BD9-81ED-4DB2-BD59-A6C34878D82A}">
                    <a16:rowId xmlns:a16="http://schemas.microsoft.com/office/drawing/2014/main" val="1477301278"/>
                  </a:ext>
                </a:extLst>
              </a:tr>
              <a:tr h="1437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拔尖案</a:t>
                      </a:r>
                      <a:endParaRPr lang="zh-TW" altLang="en-US" dirty="0"/>
                    </a:p>
                  </a:txBody>
                  <a:tcPr anchor="ctr"/>
                </a:tc>
                <a:tc>
                  <a:txBody>
                    <a:bodyPr/>
                    <a:lstStyle/>
                    <a:p>
                      <a:r>
                        <a:rPr lang="zh-TW" altLang="en-US" sz="1800" dirty="0">
                          <a:latin typeface="微軟正黑體" panose="020B0604030504040204" pitchFamily="34" charset="-120"/>
                          <a:ea typeface="微軟正黑體" panose="020B0604030504040204" pitchFamily="34" charset="-120"/>
                        </a:rPr>
                        <a:t>同一技術曾執行萌芽案績效良好或經科研產業化平台評估具重大發展潛力者，或經科研成果產業化平台內部種子案評估具重大發展潛力者，並應提出合格</a:t>
                      </a:r>
                      <a:r>
                        <a:rPr lang="zh-TW" altLang="en-US" sz="1800" b="1" dirty="0">
                          <a:solidFill>
                            <a:srgbClr val="FF0000"/>
                          </a:solidFill>
                          <a:latin typeface="微軟正黑體" panose="020B0604030504040204" pitchFamily="34" charset="-120"/>
                          <a:ea typeface="微軟正黑體" panose="020B0604030504040204" pitchFamily="34" charset="-120"/>
                        </a:rPr>
                        <a:t>投資方評估報告</a:t>
                      </a:r>
                      <a:r>
                        <a:rPr lang="zh-TW" altLang="en-US" sz="1800" dirty="0">
                          <a:latin typeface="微軟正黑體" panose="020B0604030504040204" pitchFamily="34" charset="-120"/>
                          <a:ea typeface="微軟正黑體" panose="020B0604030504040204" pitchFamily="34" charset="-120"/>
                        </a:rPr>
                        <a:t>及適任未來新創</a:t>
                      </a:r>
                      <a:r>
                        <a:rPr lang="zh-TW" altLang="en-US" sz="1800" b="1" dirty="0">
                          <a:solidFill>
                            <a:srgbClr val="FF0000"/>
                          </a:solidFill>
                          <a:latin typeface="微軟正黑體" panose="020B0604030504040204" pitchFamily="34" charset="-120"/>
                          <a:ea typeface="微軟正黑體" panose="020B0604030504040204" pitchFamily="34" charset="-120"/>
                        </a:rPr>
                        <a:t>公司 </a:t>
                      </a:r>
                      <a:r>
                        <a:rPr lang="en-US" altLang="zh-TW" sz="1800" b="1" dirty="0">
                          <a:solidFill>
                            <a:srgbClr val="FF0000"/>
                          </a:solidFill>
                          <a:latin typeface="微軟正黑體" panose="020B0604030504040204" pitchFamily="34" charset="-120"/>
                          <a:ea typeface="微軟正黑體" panose="020B0604030504040204" pitchFamily="34" charset="-120"/>
                        </a:rPr>
                        <a:t>CEO/COO </a:t>
                      </a:r>
                      <a:r>
                        <a:rPr lang="zh-TW" altLang="en-US" sz="1800" b="1" dirty="0">
                          <a:solidFill>
                            <a:srgbClr val="FF0000"/>
                          </a:solidFill>
                          <a:latin typeface="微軟正黑體" panose="020B0604030504040204" pitchFamily="34" charset="-120"/>
                          <a:ea typeface="微軟正黑體" panose="020B0604030504040204" pitchFamily="34" charset="-120"/>
                        </a:rPr>
                        <a:t>人選</a:t>
                      </a:r>
                      <a:r>
                        <a:rPr lang="zh-TW" altLang="en-US" sz="1800" dirty="0">
                          <a:latin typeface="微軟正黑體" panose="020B0604030504040204" pitchFamily="34" charset="-120"/>
                          <a:ea typeface="微軟正黑體" panose="020B0604030504040204" pitchFamily="34" charset="-120"/>
                        </a:rPr>
                        <a:t>及創業所需運用智財權已向執行機構提出技術作價申請之證明文件和智財清單始得提出申請</a:t>
                      </a:r>
                      <a:endParaRPr lang="zh-TW" altLang="en-US" dirty="0"/>
                    </a:p>
                  </a:txBody>
                  <a:tcPr/>
                </a:tc>
                <a:tc>
                  <a:txBody>
                    <a:bodyPr/>
                    <a:lstStyle/>
                    <a:p>
                      <a:r>
                        <a:rPr lang="zh-TW" altLang="en-US" sz="1800" b="1" dirty="0">
                          <a:solidFill>
                            <a:srgbClr val="0000FF"/>
                          </a:solidFill>
                          <a:latin typeface="微軟正黑體" panose="020B0604030504040204" pitchFamily="34" charset="-120"/>
                          <a:ea typeface="微軟正黑體" panose="020B0604030504040204" pitchFamily="34" charset="-120"/>
                        </a:rPr>
                        <a:t>申請額度以新臺幣</a:t>
                      </a:r>
                      <a:r>
                        <a:rPr lang="en-US" altLang="zh-TW" sz="1800" b="1" dirty="0">
                          <a:solidFill>
                            <a:srgbClr val="0000FF"/>
                          </a:solidFill>
                          <a:latin typeface="微軟正黑體" panose="020B0604030504040204" pitchFamily="34" charset="-120"/>
                          <a:ea typeface="微軟正黑體" panose="020B0604030504040204" pitchFamily="34" charset="-120"/>
                        </a:rPr>
                        <a:t>1,500</a:t>
                      </a:r>
                      <a:r>
                        <a:rPr lang="zh-TW" altLang="en-US" sz="1800" b="1" dirty="0">
                          <a:solidFill>
                            <a:srgbClr val="0000FF"/>
                          </a:solidFill>
                          <a:latin typeface="微軟正黑體" panose="020B0604030504040204" pitchFamily="34" charset="-120"/>
                          <a:ea typeface="微軟正黑體" panose="020B0604030504040204" pitchFamily="34" charset="-120"/>
                        </a:rPr>
                        <a:t>萬元為原則</a:t>
                      </a:r>
                      <a:endParaRPr lang="zh-TW" altLang="en-US" dirty="0"/>
                    </a:p>
                  </a:txBody>
                  <a:tcPr/>
                </a:tc>
                <a:extLst>
                  <a:ext uri="{0D108BD9-81ED-4DB2-BD59-A6C34878D82A}">
                    <a16:rowId xmlns:a16="http://schemas.microsoft.com/office/drawing/2014/main" val="4155001302"/>
                  </a:ext>
                </a:extLst>
              </a:tr>
              <a:tr h="529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種子案</a:t>
                      </a:r>
                      <a:endParaRPr lang="zh-TW" altLang="en-US" dirty="0"/>
                    </a:p>
                  </a:txBody>
                  <a:tcPr anchor="ctr"/>
                </a:tc>
                <a:tc>
                  <a:txBody>
                    <a:bodyPr/>
                    <a:lstStyle/>
                    <a:p>
                      <a:r>
                        <a:rPr lang="zh-TW" altLang="en-US" sz="1800" dirty="0">
                          <a:latin typeface="微軟正黑體" panose="020B0604030504040204" pitchFamily="34" charset="-120"/>
                          <a:ea typeface="微軟正黑體" panose="020B0604030504040204" pitchFamily="34" charset="-120"/>
                        </a:rPr>
                        <a:t>具商業潛能之科研成果，商業規劃及構想尚未完備但具育成潛力，經委員審查推薦者</a:t>
                      </a:r>
                      <a:endParaRPr lang="zh-TW" altLang="en-US" dirty="0"/>
                    </a:p>
                  </a:txBody>
                  <a:tcPr/>
                </a:tc>
                <a:tc>
                  <a:txBody>
                    <a:bodyPr/>
                    <a:lstStyle/>
                    <a:p>
                      <a:r>
                        <a:rPr lang="zh-TW" altLang="en-US" sz="1800" b="1" dirty="0">
                          <a:solidFill>
                            <a:srgbClr val="0000FF"/>
                          </a:solidFill>
                          <a:latin typeface="微軟正黑體" panose="020B0604030504040204" pitchFamily="34" charset="-120"/>
                          <a:ea typeface="微軟正黑體" panose="020B0604030504040204" pitchFamily="34" charset="-120"/>
                        </a:rPr>
                        <a:t>以</a:t>
                      </a:r>
                      <a:r>
                        <a:rPr lang="en-US" altLang="zh-TW" sz="1800" b="1" dirty="0">
                          <a:solidFill>
                            <a:srgbClr val="0000FF"/>
                          </a:solidFill>
                          <a:latin typeface="微軟正黑體" panose="020B0604030504040204" pitchFamily="34" charset="-120"/>
                          <a:ea typeface="微軟正黑體" panose="020B0604030504040204" pitchFamily="34" charset="-120"/>
                        </a:rPr>
                        <a:t>50</a:t>
                      </a:r>
                      <a:r>
                        <a:rPr lang="zh-TW" altLang="en-US" sz="1800" b="1" dirty="0">
                          <a:solidFill>
                            <a:srgbClr val="0000FF"/>
                          </a:solidFill>
                          <a:latin typeface="微軟正黑體" panose="020B0604030504040204" pitchFamily="34" charset="-120"/>
                          <a:ea typeface="微軟正黑體" panose="020B0604030504040204" pitchFamily="34" charset="-120"/>
                        </a:rPr>
                        <a:t>萬元為限</a:t>
                      </a:r>
                      <a:endParaRPr lang="zh-TW" altLang="en-US" dirty="0"/>
                    </a:p>
                  </a:txBody>
                  <a:tcPr/>
                </a:tc>
                <a:extLst>
                  <a:ext uri="{0D108BD9-81ED-4DB2-BD59-A6C34878D82A}">
                    <a16:rowId xmlns:a16="http://schemas.microsoft.com/office/drawing/2014/main" val="1357062297"/>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8DEB7D5-1C27-44CA-A370-1C3821448206}" type="slidenum">
              <a:rPr lang="zh-TW" altLang="en-US" smtClean="0">
                <a:solidFill>
                  <a:prstClr val="black">
                    <a:tint val="75000"/>
                  </a:prstClr>
                </a:solidFill>
              </a:rPr>
              <a:pPr>
                <a:defRPr/>
              </a:pPr>
              <a:t>9</a:t>
            </a:fld>
            <a:endParaRPr lang="zh-TW" altLang="en-US">
              <a:solidFill>
                <a:prstClr val="black">
                  <a:tint val="75000"/>
                </a:prstClr>
              </a:solidFill>
            </a:endParaRPr>
          </a:p>
        </p:txBody>
      </p:sp>
      <p:sp>
        <p:nvSpPr>
          <p:cNvPr id="5" name="object 7"/>
          <p:cNvSpPr/>
          <p:nvPr/>
        </p:nvSpPr>
        <p:spPr>
          <a:xfrm>
            <a:off x="527457" y="607189"/>
            <a:ext cx="2289810" cy="628650"/>
          </a:xfrm>
          <a:prstGeom prst="rect">
            <a:avLst/>
          </a:prstGeom>
          <a:blipFill>
            <a:blip r:embed="rId2" cstate="print"/>
            <a:stretch>
              <a:fillRect/>
            </a:stretch>
          </a:blipFill>
        </p:spPr>
        <p:txBody>
          <a:bodyPr wrap="square" lIns="0" tIns="0" rIns="0" bIns="0" rtlCol="0"/>
          <a:lstStyle/>
          <a:p>
            <a:endParaRPr dirty="0"/>
          </a:p>
        </p:txBody>
      </p:sp>
      <p:sp>
        <p:nvSpPr>
          <p:cNvPr id="6" name="object 15"/>
          <p:cNvSpPr txBox="1"/>
          <p:nvPr/>
        </p:nvSpPr>
        <p:spPr>
          <a:xfrm>
            <a:off x="1148095" y="558395"/>
            <a:ext cx="1241956" cy="484748"/>
          </a:xfrm>
          <a:prstGeom prst="rect">
            <a:avLst/>
          </a:prstGeom>
        </p:spPr>
        <p:txBody>
          <a:bodyPr vert="horz" wrap="square" lIns="0" tIns="175260" rIns="0" bIns="0" rtlCol="0">
            <a:spAutoFit/>
          </a:bodyPr>
          <a:lstStyle/>
          <a:p>
            <a:pPr marL="53340">
              <a:spcBef>
                <a:spcPts val="850"/>
              </a:spcBef>
            </a:pPr>
            <a:r>
              <a:rPr sz="2000" b="1" dirty="0" err="1">
                <a:latin typeface="微軟正黑體"/>
                <a:cs typeface="微軟正黑體"/>
              </a:rPr>
              <a:t>申請</a:t>
            </a:r>
            <a:r>
              <a:rPr lang="zh-TW" altLang="en-US" sz="2000" b="1" dirty="0" smtClean="0">
                <a:latin typeface="微軟正黑體" panose="020B0604030504040204" pitchFamily="34" charset="-120"/>
                <a:ea typeface="微軟正黑體" panose="020B0604030504040204" pitchFamily="34" charset="-120"/>
                <a:cs typeface="微軟正黑體"/>
              </a:rPr>
              <a:t>文件</a:t>
            </a:r>
            <a:endParaRPr lang="en-US" altLang="zh-TW" sz="2000" b="1" dirty="0">
              <a:latin typeface="微軟正黑體" panose="020B0604030504040204" pitchFamily="34" charset="-120"/>
              <a:ea typeface="微軟正黑體" panose="020B0604030504040204" pitchFamily="34" charset="-120"/>
              <a:cs typeface="微軟正黑體"/>
            </a:endParaRPr>
          </a:p>
        </p:txBody>
      </p:sp>
      <p:sp>
        <p:nvSpPr>
          <p:cNvPr id="9" name="標題 18">
            <a:extLst>
              <a:ext uri="{FF2B5EF4-FFF2-40B4-BE49-F238E27FC236}">
                <a16:creationId xmlns:a16="http://schemas.microsoft.com/office/drawing/2014/main" id="{643ADF75-55D7-1C2A-FCAE-432E59E6434D}"/>
              </a:ext>
            </a:extLst>
          </p:cNvPr>
          <p:cNvSpPr txBox="1">
            <a:spLocks/>
          </p:cNvSpPr>
          <p:nvPr/>
        </p:nvSpPr>
        <p:spPr>
          <a:xfrm>
            <a:off x="397566" y="79515"/>
            <a:ext cx="10515600" cy="742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微軟正黑體" panose="020B0604030504040204" pitchFamily="34" charset="-120"/>
                <a:ea typeface="微軟正黑體" panose="020B0604030504040204" pitchFamily="34" charset="-120"/>
                <a:cs typeface="+mj-cs"/>
              </a:defRPr>
            </a:lvl1pPr>
          </a:lstStyle>
          <a:p>
            <a:pPr marL="12700">
              <a:spcBef>
                <a:spcPts val="100"/>
              </a:spcBef>
            </a:pPr>
            <a:r>
              <a:rPr lang="zh-TW" altLang="en-US" sz="3200" b="1" kern="0" spc="-5" dirty="0" smtClean="0"/>
              <a:t>徵案說明</a:t>
            </a:r>
            <a:r>
              <a:rPr lang="en-US" altLang="zh-TW" sz="3200" b="1" kern="0" spc="-5" dirty="0" smtClean="0"/>
              <a:t>(3/9)</a:t>
            </a:r>
            <a:endParaRPr lang="en-US" altLang="zh-TW" sz="3200" b="1" kern="0" spc="-5" dirty="0"/>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722" y="1951001"/>
            <a:ext cx="1062963" cy="1062963"/>
          </a:xfrm>
          <a:prstGeom prst="rect">
            <a:avLst/>
          </a:prstGeom>
        </p:spPr>
      </p:pic>
      <p:sp>
        <p:nvSpPr>
          <p:cNvPr id="11" name="矩形 10"/>
          <p:cNvSpPr/>
          <p:nvPr/>
        </p:nvSpPr>
        <p:spPr>
          <a:xfrm>
            <a:off x="2537850" y="2208047"/>
            <a:ext cx="2443828" cy="784830"/>
          </a:xfrm>
          <a:prstGeom prst="rect">
            <a:avLst/>
          </a:prstGeom>
        </p:spPr>
        <p:txBody>
          <a:bodyPr wrap="square">
            <a:spAutoFit/>
          </a:bodyPr>
          <a:lstStyle/>
          <a:p>
            <a:pPr marL="354965" indent="-342900" algn="ctr">
              <a:spcBef>
                <a:spcPts val="600"/>
              </a:spcBef>
              <a:buFont typeface="+mj-lt"/>
              <a:buAutoNum type="arabicPeriod"/>
              <a:tabLst>
                <a:tab pos="355600" algn="l"/>
                <a:tab pos="356235" algn="l"/>
              </a:tabLst>
            </a:pPr>
            <a:r>
              <a:rPr lang="zh-TW" altLang="en-US" sz="2000" b="1" dirty="0">
                <a:latin typeface="微軟正黑體" panose="020B0604030504040204" pitchFamily="34" charset="-120"/>
                <a:ea typeface="微軟正黑體" panose="020B0604030504040204" pitchFamily="34" charset="-120"/>
                <a:cs typeface="微軟正黑體"/>
              </a:rPr>
              <a:t>計畫申請</a:t>
            </a:r>
            <a:r>
              <a:rPr lang="zh-TW" altLang="en-US" sz="2000" b="1" dirty="0" smtClean="0">
                <a:latin typeface="微軟正黑體" panose="020B0604030504040204" pitchFamily="34" charset="-120"/>
                <a:ea typeface="微軟正黑體" panose="020B0604030504040204" pitchFamily="34" charset="-120"/>
                <a:cs typeface="微軟正黑體"/>
              </a:rPr>
              <a:t>名冊</a:t>
            </a:r>
            <a:endParaRPr lang="en-US" altLang="zh-TW" sz="2000" b="1" dirty="0" smtClean="0">
              <a:latin typeface="微軟正黑體" panose="020B0604030504040204" pitchFamily="34" charset="-120"/>
              <a:ea typeface="微軟正黑體" panose="020B0604030504040204" pitchFamily="34" charset="-120"/>
              <a:cs typeface="微軟正黑體"/>
            </a:endParaRPr>
          </a:p>
          <a:p>
            <a:pPr marL="12065" algn="ctr">
              <a:spcBef>
                <a:spcPts val="600"/>
              </a:spcBef>
              <a:tabLst>
                <a:tab pos="355600" algn="l"/>
                <a:tab pos="356235" algn="l"/>
              </a:tabLst>
            </a:pPr>
            <a:r>
              <a:rPr lang="en-US" altLang="zh-TW" sz="2000" b="1" dirty="0" smtClean="0">
                <a:latin typeface="微軟正黑體" panose="020B0604030504040204" pitchFamily="34" charset="-120"/>
                <a:ea typeface="微軟正黑體" panose="020B0604030504040204" pitchFamily="34" charset="-120"/>
                <a:cs typeface="微軟正黑體"/>
              </a:rPr>
              <a:t>(</a:t>
            </a:r>
            <a:r>
              <a:rPr lang="zh-TW" altLang="en-US" sz="2000" b="1" dirty="0" smtClean="0">
                <a:latin typeface="微軟正黑體" panose="020B0604030504040204" pitchFamily="34" charset="-120"/>
                <a:ea typeface="微軟正黑體" panose="020B0604030504040204" pitchFamily="34" charset="-120"/>
                <a:cs typeface="微軟正黑體"/>
              </a:rPr>
              <a:t>函</a:t>
            </a:r>
            <a:r>
              <a:rPr lang="zh-TW" altLang="en-US" sz="2000" b="1" dirty="0">
                <a:latin typeface="微軟正黑體" panose="020B0604030504040204" pitchFamily="34" charset="-120"/>
                <a:ea typeface="微軟正黑體" panose="020B0604030504040204" pitchFamily="34" charset="-120"/>
                <a:cs typeface="微軟正黑體"/>
              </a:rPr>
              <a:t>送國科會</a:t>
            </a:r>
            <a:r>
              <a:rPr lang="en-US" altLang="zh-TW" sz="2000" b="1" dirty="0" smtClean="0">
                <a:latin typeface="微軟正黑體" panose="020B0604030504040204" pitchFamily="34" charset="-120"/>
                <a:ea typeface="微軟正黑體" panose="020B0604030504040204" pitchFamily="34" charset="-120"/>
                <a:cs typeface="微軟正黑體"/>
              </a:rPr>
              <a:t>)</a:t>
            </a:r>
            <a:endParaRPr lang="en-US" altLang="zh-TW" sz="2000" b="1" dirty="0">
              <a:latin typeface="微軟正黑體" panose="020B0604030504040204" pitchFamily="34" charset="-120"/>
              <a:ea typeface="微軟正黑體" panose="020B0604030504040204" pitchFamily="34" charset="-120"/>
              <a:cs typeface="微軟正黑體"/>
            </a:endParaRPr>
          </a:p>
        </p:txBody>
      </p:sp>
      <p:sp>
        <p:nvSpPr>
          <p:cNvPr id="12" name="矩形 11"/>
          <p:cNvSpPr/>
          <p:nvPr/>
        </p:nvSpPr>
        <p:spPr>
          <a:xfrm>
            <a:off x="6966319" y="2167305"/>
            <a:ext cx="4736554" cy="784830"/>
          </a:xfrm>
          <a:prstGeom prst="rect">
            <a:avLst/>
          </a:prstGeom>
        </p:spPr>
        <p:txBody>
          <a:bodyPr wrap="none">
            <a:spAutoFit/>
          </a:bodyPr>
          <a:lstStyle/>
          <a:p>
            <a:pPr marL="12065" algn="ctr">
              <a:spcBef>
                <a:spcPts val="600"/>
              </a:spcBef>
              <a:tabLst>
                <a:tab pos="355600" algn="l"/>
                <a:tab pos="356235" algn="l"/>
              </a:tabLst>
            </a:pPr>
            <a:r>
              <a:rPr lang="en-US" altLang="zh-TW" sz="2000" b="1" dirty="0" smtClean="0">
                <a:latin typeface="微軟正黑體" panose="020B0604030504040204" pitchFamily="34" charset="-120"/>
                <a:ea typeface="微軟正黑體" panose="020B0604030504040204" pitchFamily="34" charset="-120"/>
                <a:cs typeface="微軟正黑體"/>
              </a:rPr>
              <a:t>2. </a:t>
            </a:r>
            <a:r>
              <a:rPr lang="zh-TW" altLang="en-US" sz="2000" b="1" dirty="0" smtClean="0">
                <a:latin typeface="微軟正黑體" panose="020B0604030504040204" pitchFamily="34" charset="-120"/>
                <a:ea typeface="微軟正黑體" panose="020B0604030504040204" pitchFamily="34" charset="-120"/>
                <a:cs typeface="微軟正黑體"/>
              </a:rPr>
              <a:t>輔導</a:t>
            </a:r>
            <a:r>
              <a:rPr lang="zh-TW" altLang="en-US" sz="2000" b="1" dirty="0">
                <a:latin typeface="微軟正黑體" panose="020B0604030504040204" pitchFamily="34" charset="-120"/>
                <a:ea typeface="微軟正黑體" panose="020B0604030504040204" pitchFamily="34" charset="-120"/>
                <a:cs typeface="微軟正黑體"/>
              </a:rPr>
              <a:t>推薦</a:t>
            </a:r>
            <a:r>
              <a:rPr lang="zh-TW" altLang="en-US" sz="2000" b="1" dirty="0" smtClean="0">
                <a:latin typeface="微軟正黑體" panose="020B0604030504040204" pitchFamily="34" charset="-120"/>
                <a:ea typeface="微軟正黑體" panose="020B0604030504040204" pitchFamily="34" charset="-120"/>
                <a:cs typeface="微軟正黑體"/>
              </a:rPr>
              <a:t>表</a:t>
            </a:r>
            <a:endParaRPr lang="en-US" altLang="zh-TW" sz="2000" b="1" dirty="0" smtClean="0">
              <a:latin typeface="微軟正黑體" panose="020B0604030504040204" pitchFamily="34" charset="-120"/>
              <a:ea typeface="微軟正黑體" panose="020B0604030504040204" pitchFamily="34" charset="-120"/>
              <a:cs typeface="微軟正黑體"/>
            </a:endParaRPr>
          </a:p>
          <a:p>
            <a:pPr marL="12065" algn="ctr">
              <a:spcBef>
                <a:spcPts val="600"/>
              </a:spcBef>
              <a:tabLst>
                <a:tab pos="355600" algn="l"/>
                <a:tab pos="356235" algn="l"/>
              </a:tabLst>
            </a:pPr>
            <a:r>
              <a:rPr lang="en-US" altLang="zh-TW" sz="2000" b="1" dirty="0" smtClean="0">
                <a:latin typeface="微軟正黑體" panose="020B0604030504040204" pitchFamily="34" charset="-120"/>
                <a:ea typeface="微軟正黑體" panose="020B0604030504040204" pitchFamily="34" charset="-120"/>
                <a:cs typeface="微軟正黑體"/>
              </a:rPr>
              <a:t>(</a:t>
            </a:r>
            <a:r>
              <a:rPr lang="zh-TW" altLang="en-US" sz="2000" b="1" dirty="0" smtClean="0">
                <a:latin typeface="微軟正黑體" panose="020B0604030504040204" pitchFamily="34" charset="-120"/>
                <a:ea typeface="微軟正黑體" panose="020B0604030504040204" pitchFamily="34" charset="-120"/>
                <a:cs typeface="微軟正黑體"/>
              </a:rPr>
              <a:t>上傳系統，含</a:t>
            </a:r>
            <a:r>
              <a:rPr lang="zh-TW" altLang="en-US" sz="2000" b="1" dirty="0">
                <a:latin typeface="微軟正黑體" panose="020B0604030504040204" pitchFamily="34" charset="-120"/>
                <a:ea typeface="微軟正黑體" panose="020B0604030504040204" pitchFamily="34" charset="-120"/>
                <a:cs typeface="微軟正黑體"/>
              </a:rPr>
              <a:t>校內初審委員名冊及</a:t>
            </a:r>
            <a:r>
              <a:rPr lang="zh-TW" altLang="en-US" sz="2000" b="1" dirty="0" smtClean="0">
                <a:latin typeface="微軟正黑體" panose="020B0604030504040204" pitchFamily="34" charset="-120"/>
                <a:ea typeface="微軟正黑體" panose="020B0604030504040204" pitchFamily="34" charset="-120"/>
                <a:cs typeface="微軟正黑體"/>
              </a:rPr>
              <a:t>意見</a:t>
            </a:r>
            <a:r>
              <a:rPr lang="en-US" altLang="zh-TW" sz="2000" b="1" dirty="0" smtClean="0">
                <a:latin typeface="微軟正黑體" panose="020B0604030504040204" pitchFamily="34" charset="-120"/>
                <a:ea typeface="微軟正黑體" panose="020B0604030504040204" pitchFamily="34" charset="-120"/>
                <a:cs typeface="微軟正黑體"/>
              </a:rPr>
              <a:t>)</a:t>
            </a:r>
            <a:endParaRPr lang="en-US" altLang="zh-TW" sz="2000" b="1" dirty="0">
              <a:latin typeface="微軟正黑體" panose="020B0604030504040204" pitchFamily="34" charset="-120"/>
              <a:ea typeface="微軟正黑體" panose="020B0604030504040204" pitchFamily="34" charset="-120"/>
              <a:cs typeface="微軟正黑體"/>
            </a:endParaRPr>
          </a:p>
        </p:txBody>
      </p:sp>
      <p:sp>
        <p:nvSpPr>
          <p:cNvPr id="13" name="矩形 12"/>
          <p:cNvSpPr/>
          <p:nvPr/>
        </p:nvSpPr>
        <p:spPr>
          <a:xfrm>
            <a:off x="286212" y="1200662"/>
            <a:ext cx="11779891" cy="2009678"/>
          </a:xfrm>
          <a:prstGeom prst="rect">
            <a:avLst/>
          </a:prstGeom>
          <a:noFill/>
          <a:ln w="38100">
            <a:solidFill>
              <a:srgbClr val="31937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16639" y="1161538"/>
            <a:ext cx="11879284" cy="523220"/>
          </a:xfrm>
          <a:prstGeom prst="rect">
            <a:avLst/>
          </a:prstGeom>
          <a:solidFill>
            <a:srgbClr val="31937B"/>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cs typeface="微軟正黑體"/>
              </a:rPr>
              <a:t>科研成果產業化</a:t>
            </a:r>
            <a:r>
              <a:rPr lang="zh-TW" altLang="en-US" sz="2800" b="1" dirty="0" smtClean="0">
                <a:latin typeface="微軟正黑體" panose="020B0604030504040204" pitchFamily="34" charset="-120"/>
                <a:ea typeface="微軟正黑體" panose="020B0604030504040204" pitchFamily="34" charset="-120"/>
                <a:cs typeface="微軟正黑體"/>
              </a:rPr>
              <a:t>平台</a:t>
            </a:r>
            <a:r>
              <a:rPr lang="zh-TW" altLang="en-US" sz="2800" b="1" dirty="0">
                <a:latin typeface="微軟正黑體" panose="020B0604030504040204" pitchFamily="34" charset="-120"/>
                <a:ea typeface="微軟正黑體" panose="020B0604030504040204" pitchFamily="34" charset="-120"/>
                <a:cs typeface="微軟正黑體"/>
              </a:rPr>
              <a:t>上傳</a:t>
            </a:r>
            <a:endParaRPr lang="zh-TW" altLang="en-US" sz="2800" b="1" dirty="0">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620" y="1999543"/>
            <a:ext cx="1004482" cy="1004482"/>
          </a:xfrm>
          <a:prstGeom prst="rect">
            <a:avLst/>
          </a:prstGeom>
        </p:spPr>
      </p:pic>
      <p:sp>
        <p:nvSpPr>
          <p:cNvPr id="24" name="矩形圖說文字 23"/>
          <p:cNvSpPr/>
          <p:nvPr/>
        </p:nvSpPr>
        <p:spPr>
          <a:xfrm>
            <a:off x="216639" y="3379088"/>
            <a:ext cx="11827209" cy="3381538"/>
          </a:xfrm>
          <a:prstGeom prst="wedgeRectCallout">
            <a:avLst>
              <a:gd name="adj1" fmla="val 5628"/>
              <a:gd name="adj2" fmla="val -60651"/>
            </a:avLst>
          </a:prstGeom>
          <a:solidFill>
            <a:srgbClr val="D1E6E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lnSpc>
                <a:spcPct val="150000"/>
              </a:lnSpc>
              <a:spcAft>
                <a:spcPts val="600"/>
              </a:spcAft>
              <a:tabLst>
                <a:tab pos="355600" algn="l"/>
                <a:tab pos="356235" algn="l"/>
              </a:tabLst>
            </a:pP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各平台須建立</a:t>
            </a:r>
            <a:r>
              <a:rPr lang="zh-TW" altLang="en-US" sz="2000" b="1" u="sng" dirty="0">
                <a:solidFill>
                  <a:schemeClr val="tx1"/>
                </a:solidFill>
                <a:latin typeface="微軟正黑體" panose="020B0604030504040204" pitchFamily="34" charset="-120"/>
                <a:ea typeface="微軟正黑體" panose="020B0604030504040204" pitchFamily="34" charset="-120"/>
                <a:cs typeface="微軟正黑體"/>
              </a:rPr>
              <a:t>初審機制</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，依下列原則篩選申請案：</a:t>
            </a:r>
            <a:endParaRPr lang="en-US" altLang="zh-TW" sz="2000" dirty="0">
              <a:solidFill>
                <a:schemeClr val="tx1"/>
              </a:solidFill>
              <a:latin typeface="微軟正黑體" panose="020B0604030504040204" pitchFamily="34" charset="-120"/>
              <a:ea typeface="微軟正黑體" panose="020B0604030504040204" pitchFamily="34" charset="-120"/>
              <a:cs typeface="微軟正黑體"/>
            </a:endParaRPr>
          </a:p>
          <a:p>
            <a:pPr marL="12065">
              <a:lnSpc>
                <a:spcPct val="150000"/>
              </a:lnSpc>
              <a:tabLst>
                <a:tab pos="355600" algn="l"/>
                <a:tab pos="356235" algn="l"/>
              </a:tabLst>
            </a:pP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	1)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平台初審時需對個案進行智財背景權利狀態調查，並評估是否為具重大商業化潛力之早期原創技術。</a:t>
            </a:r>
          </a:p>
          <a:p>
            <a:pPr marL="12065">
              <a:lnSpc>
                <a:spcPct val="150000"/>
              </a:lnSpc>
              <a:tabLst>
                <a:tab pos="355600" algn="l"/>
                <a:tab pos="356235" algn="l"/>
              </a:tabLst>
            </a:pP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審查時應至少由 </a:t>
            </a: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3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位委員組成評審委員會進行審議</a:t>
            </a: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b="1" dirty="0">
                <a:solidFill>
                  <a:srgbClr val="C00000"/>
                </a:solidFill>
                <a:latin typeface="微軟正黑體" panose="020B0604030504040204" pitchFamily="34" charset="-120"/>
                <a:ea typeface="微軟正黑體" panose="020B0604030504040204" pitchFamily="34" charset="-120"/>
                <a:cs typeface="微軟正黑體"/>
              </a:rPr>
              <a:t>需包含外部委員至少</a:t>
            </a:r>
            <a:r>
              <a:rPr lang="en-US" altLang="zh-TW" sz="2000" b="1" dirty="0">
                <a:solidFill>
                  <a:srgbClr val="C00000"/>
                </a:solidFill>
                <a:latin typeface="微軟正黑體" panose="020B0604030504040204" pitchFamily="34" charset="-120"/>
                <a:ea typeface="微軟正黑體" panose="020B0604030504040204" pitchFamily="34" charset="-120"/>
                <a:cs typeface="微軟正黑體"/>
              </a:rPr>
              <a:t>2</a:t>
            </a:r>
            <a:r>
              <a:rPr lang="zh-TW" altLang="en-US" sz="2000" b="1" dirty="0">
                <a:solidFill>
                  <a:srgbClr val="C00000"/>
                </a:solidFill>
                <a:latin typeface="微軟正黑體" panose="020B0604030504040204" pitchFamily="34" charset="-120"/>
                <a:ea typeface="微軟正黑體" panose="020B0604030504040204" pitchFamily="34" charset="-120"/>
                <a:cs typeface="微軟正黑體"/>
              </a:rPr>
              <a:t>位</a:t>
            </a: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a:t>
            </a:r>
          </a:p>
          <a:p>
            <a:pPr marL="12065">
              <a:lnSpc>
                <a:spcPct val="150000"/>
              </a:lnSpc>
              <a:tabLst>
                <a:tab pos="355600" algn="l"/>
                <a:tab pos="356235" algn="l"/>
              </a:tabLst>
            </a:pPr>
            <a:r>
              <a:rPr lang="en-US" altLang="zh-TW" sz="2000" b="1" dirty="0">
                <a:solidFill>
                  <a:srgbClr val="C00000"/>
                </a:solidFill>
                <a:latin typeface="微軟正黑體" panose="020B0604030504040204" pitchFamily="34" charset="-120"/>
                <a:ea typeface="微軟正黑體" panose="020B0604030504040204" pitchFamily="34" charset="-120"/>
                <a:cs typeface="微軟正黑體"/>
              </a:rPr>
              <a:t>	★</a:t>
            </a:r>
            <a:r>
              <a:rPr lang="zh-TW" altLang="en-US" sz="2000" b="1" dirty="0">
                <a:solidFill>
                  <a:srgbClr val="C00000"/>
                </a:solidFill>
                <a:latin typeface="微軟正黑體" panose="020B0604030504040204" pitchFamily="34" charset="-120"/>
                <a:ea typeface="微軟正黑體" panose="020B0604030504040204" pitchFamily="34" charset="-120"/>
                <a:cs typeface="微軟正黑體"/>
              </a:rPr>
              <a:t>智財背景調查，如是否為共有或運用他人、發明人之一是否為不同單位、專利授權狀況為何</a:t>
            </a:r>
            <a:r>
              <a:rPr lang="en-US" altLang="zh-TW" sz="2000" b="1" dirty="0">
                <a:solidFill>
                  <a:srgbClr val="C00000"/>
                </a:solidFill>
                <a:latin typeface="微軟正黑體" panose="020B0604030504040204" pitchFamily="34" charset="-120"/>
                <a:ea typeface="微軟正黑體" panose="020B0604030504040204" pitchFamily="34" charset="-120"/>
                <a:cs typeface="微軟正黑體"/>
              </a:rPr>
              <a:t>…</a:t>
            </a:r>
            <a:r>
              <a:rPr lang="zh-TW" altLang="en-US" sz="2000" b="1" dirty="0">
                <a:solidFill>
                  <a:srgbClr val="C00000"/>
                </a:solidFill>
                <a:latin typeface="微軟正黑體" panose="020B0604030504040204" pitchFamily="34" charset="-120"/>
                <a:ea typeface="微軟正黑體" panose="020B0604030504040204" pitchFamily="34" charset="-120"/>
                <a:cs typeface="微軟正黑體"/>
              </a:rPr>
              <a:t>等</a:t>
            </a:r>
            <a:endParaRPr lang="en-US" altLang="zh-TW" sz="2000" b="1" dirty="0">
              <a:solidFill>
                <a:srgbClr val="C00000"/>
              </a:solidFill>
              <a:latin typeface="微軟正黑體" panose="020B0604030504040204" pitchFamily="34" charset="-120"/>
              <a:ea typeface="微軟正黑體" panose="020B0604030504040204" pitchFamily="34" charset="-120"/>
              <a:cs typeface="微軟正黑體"/>
            </a:endParaRPr>
          </a:p>
          <a:p>
            <a:pPr marL="12065">
              <a:lnSpc>
                <a:spcPct val="150000"/>
              </a:lnSpc>
              <a:tabLst>
                <a:tab pos="355600" algn="l"/>
                <a:tab pos="356235" algn="l"/>
              </a:tabLst>
            </a:pPr>
            <a:r>
              <a:rPr lang="en-US" altLang="zh-TW" sz="2000" dirty="0">
                <a:latin typeface="微軟正黑體" panose="020B0604030504040204" pitchFamily="34" charset="-120"/>
                <a:ea typeface="微軟正黑體" panose="020B0604030504040204" pitchFamily="34" charset="-120"/>
                <a:cs typeface="微軟正黑體"/>
              </a:rPr>
              <a:t>	</a:t>
            </a: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2)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個案主持人或共同主持人須實際參與申請計畫中相關研發成果之開發或共同研究開發，</a:t>
            </a:r>
            <a:endParaRPr lang="en-US" altLang="zh-TW" sz="2000" dirty="0">
              <a:solidFill>
                <a:schemeClr val="tx1"/>
              </a:solidFill>
              <a:latin typeface="微軟正黑體" panose="020B0604030504040204" pitchFamily="34" charset="-120"/>
              <a:ea typeface="微軟正黑體" panose="020B0604030504040204" pitchFamily="34" charset="-120"/>
              <a:cs typeface="微軟正黑體"/>
            </a:endParaRPr>
          </a:p>
          <a:p>
            <a:pPr marL="12065">
              <a:lnSpc>
                <a:spcPct val="150000"/>
              </a:lnSpc>
              <a:tabLst>
                <a:tab pos="355600" algn="l"/>
                <a:tab pos="356235" algn="l"/>
              </a:tabLst>
            </a:pP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且為申請計畫之核心技術發明人之一。</a:t>
            </a:r>
          </a:p>
          <a:p>
            <a:pPr marL="12065">
              <a:lnSpc>
                <a:spcPct val="150000"/>
              </a:lnSpc>
              <a:tabLst>
                <a:tab pos="355600" algn="l"/>
                <a:tab pos="356235" algn="l"/>
              </a:tabLst>
            </a:pPr>
            <a:r>
              <a:rPr lang="en-US" altLang="zh-TW" sz="2000" dirty="0">
                <a:solidFill>
                  <a:schemeClr val="tx1"/>
                </a:solidFill>
                <a:latin typeface="微軟正黑體" panose="020B0604030504040204" pitchFamily="34" charset="-120"/>
                <a:ea typeface="微軟正黑體" panose="020B0604030504040204" pitchFamily="34" charset="-120"/>
                <a:cs typeface="微軟正黑體"/>
              </a:rPr>
              <a:t>	3) </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運用於創業之技術，需為</a:t>
            </a:r>
            <a:r>
              <a:rPr lang="zh-TW" altLang="en-US" sz="2000" b="1" dirty="0">
                <a:solidFill>
                  <a:schemeClr val="tx1"/>
                </a:solidFill>
                <a:latin typeface="微軟正黑體" panose="020B0604030504040204" pitchFamily="34" charset="-120"/>
                <a:ea typeface="微軟正黑體" panose="020B0604030504040204" pitchFamily="34" charset="-120"/>
                <a:cs typeface="微軟正黑體"/>
              </a:rPr>
              <a:t>政府補助計畫產出之研發成果</a:t>
            </a:r>
            <a:r>
              <a:rPr lang="zh-TW" altLang="en-US" sz="200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2000" b="1" dirty="0">
                <a:solidFill>
                  <a:schemeClr val="tx1"/>
                </a:solidFill>
                <a:latin typeface="微軟正黑體" panose="020B0604030504040204" pitchFamily="34" charset="-120"/>
                <a:ea typeface="微軟正黑體" panose="020B0604030504040204" pitchFamily="34" charset="-120"/>
                <a:cs typeface="微軟正黑體"/>
              </a:rPr>
              <a:t>歸屬於個案執行機構</a:t>
            </a:r>
            <a:r>
              <a:rPr lang="zh-TW" altLang="en-US" sz="2000" b="1" dirty="0" smtClean="0">
                <a:solidFill>
                  <a:schemeClr val="tx1"/>
                </a:solidFill>
                <a:latin typeface="微軟正黑體" panose="020B0604030504040204" pitchFamily="34" charset="-120"/>
                <a:ea typeface="微軟正黑體" panose="020B0604030504040204" pitchFamily="34" charset="-120"/>
                <a:cs typeface="微軟正黑體"/>
              </a:rPr>
              <a:t>所有者</a:t>
            </a:r>
            <a:r>
              <a:rPr lang="zh-TW" altLang="en-US" sz="2000" b="1" dirty="0">
                <a:solidFill>
                  <a:schemeClr val="tx1"/>
                </a:solidFill>
                <a:latin typeface="微軟正黑體" panose="020B0604030504040204" pitchFamily="34" charset="-120"/>
                <a:ea typeface="微軟正黑體" panose="020B0604030504040204" pitchFamily="34" charset="-120"/>
                <a:cs typeface="微軟正黑體"/>
              </a:rPr>
              <a:t>。</a:t>
            </a:r>
            <a:endParaRPr lang="en-US" altLang="zh-TW" sz="2000" b="1" dirty="0">
              <a:solidFill>
                <a:schemeClr val="tx1"/>
              </a:solidFill>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72942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科技部簡報母片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科技部簡報母片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AA0C4C80883F504E8C037BA0B79B19C7" ma:contentTypeVersion="5" ma:contentTypeDescription="建立新的文件。" ma:contentTypeScope="" ma:versionID="083813d96371faec9f032785050e8cc8">
  <xsd:schema xmlns:xsd="http://www.w3.org/2001/XMLSchema" xmlns:xs="http://www.w3.org/2001/XMLSchema" xmlns:p="http://schemas.microsoft.com/office/2006/metadata/properties" xmlns:ns2="9845e7ae-8915-4d0f-9b52-563b869012a6" targetNamespace="http://schemas.microsoft.com/office/2006/metadata/properties" ma:root="true" ma:fieldsID="2f4e2501ced3838fb7460a825e650b6c" ns2:_="">
    <xsd:import namespace="9845e7ae-8915-4d0f-9b52-563b869012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5e7ae-8915-4d0f-9b52-563b86901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D1E1D5-C46B-4CE7-85D3-78E421BD4F7F}">
  <ds:schemaRefs>
    <ds:schemaRef ds:uri="http://purl.org/dc/terms/"/>
    <ds:schemaRef ds:uri="http://schemas.microsoft.com/office/2006/documentManagement/types"/>
    <ds:schemaRef ds:uri="9845e7ae-8915-4d0f-9b52-563b869012a6"/>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17DB92C-E3DA-40F2-81D8-EA1C599BFF14}">
  <ds:schemaRefs>
    <ds:schemaRef ds:uri="http://schemas.microsoft.com/sharepoint/v3/contenttype/forms"/>
  </ds:schemaRefs>
</ds:datastoreItem>
</file>

<file path=customXml/itemProps3.xml><?xml version="1.0" encoding="utf-8"?>
<ds:datastoreItem xmlns:ds="http://schemas.openxmlformats.org/officeDocument/2006/customXml" ds:itemID="{AFFFEEF0-532A-4435-84BD-F94481888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5e7ae-8915-4d0f-9b52-563b86901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68545</TotalTime>
  <Words>3430</Words>
  <Application>Microsoft Office PowerPoint</Application>
  <PresentationFormat>寬螢幕</PresentationFormat>
  <Paragraphs>472</Paragraphs>
  <Slides>32</Slides>
  <Notes>16</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32</vt:i4>
      </vt:variant>
    </vt:vector>
  </HeadingPairs>
  <TitlesOfParts>
    <vt:vector size="46" baseType="lpstr">
      <vt:lpstr>Helvetica Neue Medium</vt:lpstr>
      <vt:lpstr>微軟正黑體</vt:lpstr>
      <vt:lpstr>微軟正黑體</vt:lpstr>
      <vt:lpstr>微軟正黑體 Light</vt:lpstr>
      <vt:lpstr>新細明體</vt:lpstr>
      <vt:lpstr>標楷體</vt:lpstr>
      <vt:lpstr>Arial</vt:lpstr>
      <vt:lpstr>Calibri</vt:lpstr>
      <vt:lpstr>Helvetica</vt:lpstr>
      <vt:lpstr>Times New Roman</vt:lpstr>
      <vt:lpstr>Wingdings</vt:lpstr>
      <vt:lpstr>3_Office 佈景主題</vt:lpstr>
      <vt:lpstr>1_科技部簡報母片_new</vt:lpstr>
      <vt:lpstr>2_科技部簡報母片_new</vt:lpstr>
      <vt:lpstr>PowerPoint 簡報</vt:lpstr>
      <vt:lpstr>PowerPoint 簡報</vt:lpstr>
      <vt:lpstr>學研新創生態系推動作法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114-2徵件時程規劃</vt:lpstr>
      <vt:lpstr>115-1徵件時程規劃</vt:lpstr>
      <vt:lpstr>計畫平台操作說明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科技部新型態產學研鏈結計畫</dc:title>
  <dc:creator>moGlom lin</dc:creator>
  <cp:lastModifiedBy>STPI</cp:lastModifiedBy>
  <cp:revision>2649</cp:revision>
  <cp:lastPrinted>2022-07-25T16:00:52Z</cp:lastPrinted>
  <dcterms:created xsi:type="dcterms:W3CDTF">2019-12-13T08:14:01Z</dcterms:created>
  <dcterms:modified xsi:type="dcterms:W3CDTF">2025-02-26T01:35:03Z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0x010100AA0C4C80883F504E8C037BA0B79B19C7</vt:lpwstr>
  </property>
</Properties>
</file>