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23"/>
  </p:notesMasterIdLst>
  <p:sldIdLst>
    <p:sldId id="256" r:id="rId4"/>
    <p:sldId id="295" r:id="rId5"/>
    <p:sldId id="460" r:id="rId6"/>
    <p:sldId id="264" r:id="rId7"/>
    <p:sldId id="265" r:id="rId8"/>
    <p:sldId id="266" r:id="rId9"/>
    <p:sldId id="267" r:id="rId10"/>
    <p:sldId id="271" r:id="rId11"/>
    <p:sldId id="272" r:id="rId12"/>
    <p:sldId id="287" r:id="rId13"/>
    <p:sldId id="288" r:id="rId14"/>
    <p:sldId id="286" r:id="rId15"/>
    <p:sldId id="289" r:id="rId16"/>
    <p:sldId id="290" r:id="rId17"/>
    <p:sldId id="294" r:id="rId18"/>
    <p:sldId id="469" r:id="rId19"/>
    <p:sldId id="470" r:id="rId20"/>
    <p:sldId id="471" r:id="rId21"/>
    <p:sldId id="472" r:id="rId22"/>
  </p:sldIdLst>
  <p:sldSz cx="12192000" cy="6858000"/>
  <p:notesSz cx="6797675" cy="9928225"/>
  <p:embeddedFontLst>
    <p:embeddedFont>
      <p:font typeface="DFKai-SB" panose="03000509000000000000" pitchFamily="49" charset="-120"/>
      <p:regular r:id="rId24"/>
    </p:embeddedFont>
    <p:embeddedFont>
      <p:font typeface="Microsoft JhengHei Light" panose="020B0304030504040204" pitchFamily="34" charset="-120"/>
      <p:regular r:id="rId25"/>
    </p:embeddedFont>
    <p:embeddedFont>
      <p:font typeface="細明體" panose="02020509000000000000" pitchFamily="49" charset="-120"/>
      <p:regular r:id="rId26"/>
    </p:embeddedFont>
    <p:embeddedFont>
      <p:font typeface="細明體" panose="02020509000000000000" pitchFamily="49" charset="-120"/>
      <p:regular r:id="rId26"/>
    </p:embeddedFont>
    <p:embeddedFont>
      <p:font typeface="微軟正黑體" panose="020B0604030504040204" pitchFamily="34" charset="-120"/>
      <p:regular r:id="rId27"/>
      <p:bold r:id="rId28"/>
    </p:embeddedFont>
    <p:embeddedFont>
      <p:font typeface="微軟正黑體" panose="020B0604030504040204" pitchFamily="34" charset="-120"/>
      <p:regular r:id="rId27"/>
      <p:bold r:id="rId28"/>
    </p:embeddedFont>
    <p:embeddedFont>
      <p:font typeface="新細明體" panose="02020500000000000000" pitchFamily="18" charset="-120"/>
      <p:regular r:id="rId29"/>
    </p:embeddedFont>
    <p:embeddedFont>
      <p:font typeface="新細明體" panose="02020500000000000000" pitchFamily="18" charset="-120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Microsoft YaHei" panose="020B0503020204020204" pitchFamily="34" charset="-122"/>
      <p:regular r:id="rId34"/>
      <p:bold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Wingdings 2" pitchFamily="2" charset="2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h6ib7d1AcpoqloTL0PVocX3Z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4315F-67DE-470E-8131-3C072A767BAE}">
  <a:tblStyle styleId="{F744315F-67DE-470E-8131-3C072A767BAE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BFFF2A-02C1-43E9-8F67-F00DBA2AC91D}" styleName="Table_1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B52036-667A-4148-BC02-89E172760F0C}" styleName="Table_2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7"/>
          </a:solidFill>
        </a:fill>
      </a:tcStyle>
    </a:wholeTbl>
    <a:band1H>
      <a:tcTxStyle/>
      <a:tcStyle>
        <a:tcBdr/>
        <a:fill>
          <a:solidFill>
            <a:srgbClr val="CF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E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98"/>
    <p:restoredTop sz="96405"/>
  </p:normalViewPr>
  <p:slideViewPr>
    <p:cSldViewPr snapToGrid="0">
      <p:cViewPr varScale="1">
        <p:scale>
          <a:sx n="142" d="100"/>
          <a:sy n="142" d="100"/>
        </p:scale>
        <p:origin x="188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002962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5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971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80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3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32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81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1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27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79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5" name="Google Shape;25;p28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gradFill>
              <a:gsLst>
                <a:gs pos="0">
                  <a:srgbClr val="DCE5A3"/>
                </a:gs>
                <a:gs pos="50000">
                  <a:srgbClr val="D6E095"/>
                </a:gs>
                <a:gs pos="100000">
                  <a:srgbClr val="D4DF8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cxnSp>
          <p:nvCxnSpPr>
            <p:cNvPr id="26" name="Google Shape;26;p28"/>
            <p:cNvCxnSpPr/>
            <p:nvPr/>
          </p:nvCxnSpPr>
          <p:spPr>
            <a:xfrm>
              <a:off x="0" y="620889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" name="Google Shape;27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28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9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CE72A60-AC7F-4E06-A289-770B9E50B34C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37F3-78BA-4A23-A665-F0AE12F6789F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71A6C0-0915-4F0A-9AB6-1EF79CF138AE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91F161DE-CD97-4D6E-BCEC-16C1B574BEC2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2A5690-FD19-44E8-BD9D-2A99C2A18E57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E1655-D9F8-42C8-A241-D444509B4A16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80EFC1-9769-48A0-8DD8-4AD845418FC5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44A1E8-E02D-48E7-9ADF-2C6791A8550B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C751228-D46D-4EA2-8652-B44B1E4773DC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26A555-CCBF-4F1E-BE6D-9DD7C2E88175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86CECD-69F2-4F9A-9673-E1A43360B5BB}" type="datetime2">
              <a:rPr lang="zh-TW" altLang="en-US" smtClean="0">
                <a:solidFill>
                  <a:prstClr val="black"/>
                </a:solidFill>
              </a:rPr>
              <a:pPr/>
              <a:t>2023年7月27日 Thursday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2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3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icrosoft JhengHei"/>
              <a:buNone/>
              <a:defRPr sz="26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0" name="Google Shape;80;p36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icrosoft JhengHe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 descr="要新增影像的空白預留位置。按一下預留位置，然後選取您要新增的影像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6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MingLiu"/>
              <a:buNone/>
              <a:defRPr sz="13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" name="Google Shape;87;p36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68F1B">
                  <a:alpha val="44705"/>
                </a:srgbClr>
              </a:gs>
              <a:gs pos="100000">
                <a:srgbClr val="CAE00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8" name="Google Shape;88;p36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A719">
                  <a:alpha val="29803"/>
                </a:srgbClr>
              </a:gs>
              <a:gs pos="80000">
                <a:srgbClr val="80B814">
                  <a:alpha val="44705"/>
                </a:srgbClr>
              </a:gs>
              <a:gs pos="100000">
                <a:srgbClr val="80B81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7"/>
          <p:cNvGrpSpPr/>
          <p:nvPr/>
        </p:nvGrpSpPr>
        <p:grpSpPr>
          <a:xfrm>
            <a:off x="-42731" y="-16113"/>
            <a:ext cx="12264340" cy="6888627"/>
            <a:chOff x="-13703" y="-30627"/>
            <a:chExt cx="12264340" cy="6888627"/>
          </a:xfrm>
        </p:grpSpPr>
        <p:sp>
          <p:nvSpPr>
            <p:cNvPr id="11" name="Google Shape;11;p27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grpSp>
          <p:nvGrpSpPr>
            <p:cNvPr id="12" name="Google Shape;12;p27"/>
            <p:cNvGrpSpPr/>
            <p:nvPr/>
          </p:nvGrpSpPr>
          <p:grpSpPr>
            <a:xfrm>
              <a:off x="-13703" y="-30627"/>
              <a:ext cx="12264340" cy="1086266"/>
              <a:chOff x="-39059" y="-16113"/>
              <a:chExt cx="12264340" cy="1086266"/>
            </a:xfrm>
          </p:grpSpPr>
          <p:sp>
            <p:nvSpPr>
              <p:cNvPr id="13" name="Google Shape;13;p27"/>
              <p:cNvSpPr/>
              <p:nvPr/>
            </p:nvSpPr>
            <p:spPr>
              <a:xfrm>
                <a:off x="-12700" y="-7144"/>
                <a:ext cx="12217400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 extrusionOk="0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68F1B">
                      <a:alpha val="44705"/>
                    </a:srgbClr>
                  </a:gs>
                  <a:gs pos="100000">
                    <a:srgbClr val="CAE00E">
                      <a:alpha val="54901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" name="Google Shape;14;p27"/>
              <p:cNvSpPr/>
              <p:nvPr/>
            </p:nvSpPr>
            <p:spPr>
              <a:xfrm>
                <a:off x="5842000" y="-7144"/>
                <a:ext cx="635000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 extrusionOk="0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A719">
                      <a:alpha val="29803"/>
                    </a:srgbClr>
                  </a:gs>
                  <a:gs pos="80000">
                    <a:srgbClr val="80B814">
                      <a:alpha val="44705"/>
                    </a:srgbClr>
                  </a:gs>
                  <a:gs pos="100000">
                    <a:srgbClr val="80B814">
                      <a:alpha val="44705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grpSp>
            <p:nvGrpSpPr>
              <p:cNvPr id="15" name="Google Shape;15;p27"/>
              <p:cNvGrpSpPr/>
              <p:nvPr/>
            </p:nvGrpSpPr>
            <p:grpSpPr>
              <a:xfrm>
                <a:off x="-39059" y="-16113"/>
                <a:ext cx="12264340" cy="1086266"/>
                <a:chOff x="-29322" y="-1971"/>
                <a:chExt cx="9198255" cy="1086266"/>
              </a:xfrm>
            </p:grpSpPr>
            <p:sp>
              <p:nvSpPr>
                <p:cNvPr id="16" name="Google Shape;16;p27"/>
                <p:cNvSpPr/>
                <p:nvPr/>
              </p:nvSpPr>
              <p:spPr>
                <a:xfrm rot="-164308">
                  <a:off x="-19045" y="216550"/>
                  <a:ext cx="9163050" cy="64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 extrusionOk="0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75" cap="flat" cmpd="sng">
                  <a:solidFill>
                    <a:srgbClr val="A8B53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  <p:sp>
              <p:nvSpPr>
                <p:cNvPr id="17" name="Google Shape;17;p27"/>
                <p:cNvSpPr/>
                <p:nvPr/>
              </p:nvSpPr>
              <p:spPr>
                <a:xfrm rot="-164308">
                  <a:off x="-14309" y="290003"/>
                  <a:ext cx="9175812" cy="53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 extrusionOk="0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</p:grpSp>
        </p:grpSp>
      </p:grpSp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white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DED0ABCE-815C-4D8A-A86C-338FA6D1E676}" type="datetime2">
              <a:rPr lang="zh-TW" altLang="en-US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2023年7月27日 Thursday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r>
              <a:rPr lang="zh-TW" altLang="en-US" kern="1200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401CF334-2D5C-4859-84A6-CA7E6E43FAEB}" type="slidenum">
              <a:rPr lang="en-US" altLang="zh-TW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551541" y="899884"/>
            <a:ext cx="11038985" cy="68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lvl="0" algn="l">
              <a:buSzPts val="4000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113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年第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1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梯次科研創業計畫個案構想書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(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拔尖案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)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5602514" y="4592879"/>
            <a:ext cx="5988012" cy="141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申請機構：國立○○大學</a:t>
            </a:r>
            <a:endParaRPr sz="23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個案計畫主持人：○○○教授/○○○○系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        共同主持人：○○○教授/○○○○系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endParaRPr sz="2300" b="1" dirty="0">
              <a:solidFill>
                <a:schemeClr val="dk2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55605" y="232865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○○○○○○○○○○○○○○</a:t>
            </a:r>
            <a:endParaRPr sz="5000" b="1" i="0" u="none" strike="noStrike" cap="none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○○個案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8864165" y="6277428"/>
            <a:ext cx="2340863" cy="5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R="45720" lvl="0">
              <a:buClr>
                <a:srgbClr val="626A19"/>
              </a:buClr>
              <a:buSzPts val="2375"/>
            </a:pPr>
            <a:r>
              <a:rPr lang="zh-TW" sz="25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11</a:t>
            </a:r>
            <a:r>
              <a:rPr lang="en-US" alt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2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年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月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日</a:t>
            </a:r>
            <a:endParaRPr sz="25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922657" y="6367679"/>
            <a:ext cx="4296751" cy="40006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本範本一、二兩項，</a:t>
            </a:r>
            <a:r>
              <a:rPr lang="zh-TW" alt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請勿超過</a:t>
            </a:r>
            <a:r>
              <a:rPr lang="en-US" alt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r>
            <a:r>
              <a:rPr lang="zh-TW" alt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 err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5400" y="4997912"/>
            <a:ext cx="4965700" cy="120028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本計畫是否同時有其他單位提供補助項目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□否；□是，請於「個案經費表」揭露說明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是否曾執行與本計畫相關各部會研究計畫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□否；□是，請填寫「相關計畫補助狀況」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智財清單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專利布局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28574"/>
              </p:ext>
            </p:extLst>
          </p:nvPr>
        </p:nvGraphicFramePr>
        <p:xfrm>
          <a:off x="504825" y="237965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證書號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有效日期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61913"/>
              </p:ext>
            </p:extLst>
          </p:nvPr>
        </p:nvGraphicFramePr>
        <p:xfrm>
          <a:off x="515270" y="484193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403625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已申請未核准之專利清單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已核准之專利清單</a:t>
            </a:r>
          </a:p>
        </p:txBody>
      </p:sp>
    </p:spTree>
    <p:extLst>
      <p:ext uri="{BB962C8B-B14F-4D97-AF65-F5344CB8AC3E}">
        <p14:creationId xmlns:p14="http://schemas.microsoft.com/office/powerpoint/2010/main" val="473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智財清單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專利申請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1196"/>
              </p:ext>
            </p:extLst>
          </p:nvPr>
        </p:nvGraphicFramePr>
        <p:xfrm>
          <a:off x="504825" y="2436785"/>
          <a:ext cx="11077574" cy="20682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34513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76174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2649196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2166125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365994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4799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技術內容開發人員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營業秘密已採取合理之保密措施自評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7044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例：限制可接觸營業秘密人員身份、文件標明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機密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限閱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等註記、營業秘密存放地點及妥善管理措施 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設定密碼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非通常可接觸地點等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350740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6906"/>
              </p:ext>
            </p:extLst>
          </p:nvPr>
        </p:nvGraphicFramePr>
        <p:xfrm>
          <a:off x="515269" y="4957485"/>
          <a:ext cx="11077573" cy="160904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4574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77917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171652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58825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1145613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252673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21361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1728888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預計專利申請名稱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預計認列發明人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519179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尚未申請，但計畫執行期間內將會申請之專利清單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456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營業秘密自評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若無則免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311200"/>
            <a:ext cx="10972800" cy="736327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附件一、計畫主持人過往研究成果</a:t>
            </a:r>
            <a:endParaRPr lang="zh-TW" altLang="en-US" sz="4000" b="1" dirty="0"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44" y="1054086"/>
            <a:ext cx="11182350" cy="60798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計畫補助狀況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表格 3">
            <a:extLst>
              <a:ext uri="{FF2B5EF4-FFF2-40B4-BE49-F238E27FC236}">
                <a16:creationId xmlns:a16="http://schemas.microsoft.com/office/drawing/2014/main" id="{E8A2F988-6BE9-4A47-9703-00B5C9B35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01719"/>
              </p:ext>
            </p:extLst>
          </p:nvPr>
        </p:nvGraphicFramePr>
        <p:xfrm>
          <a:off x="189571" y="2294212"/>
          <a:ext cx="11816039" cy="388406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531372">
                  <a:extLst>
                    <a:ext uri="{9D8B030D-6E8A-4147-A177-3AD203B41FA5}">
                      <a16:colId xmlns:a16="http://schemas.microsoft.com/office/drawing/2014/main" val="1315090106"/>
                    </a:ext>
                  </a:extLst>
                </a:gridCol>
                <a:gridCol w="1178216">
                  <a:extLst>
                    <a:ext uri="{9D8B030D-6E8A-4147-A177-3AD203B41FA5}">
                      <a16:colId xmlns:a16="http://schemas.microsoft.com/office/drawing/2014/main" val="1938940150"/>
                    </a:ext>
                  </a:extLst>
                </a:gridCol>
                <a:gridCol w="1389016">
                  <a:extLst>
                    <a:ext uri="{9D8B030D-6E8A-4147-A177-3AD203B41FA5}">
                      <a16:colId xmlns:a16="http://schemas.microsoft.com/office/drawing/2014/main" val="336208387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216155438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482727949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52446594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73041338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3921663332"/>
                    </a:ext>
                  </a:extLst>
                </a:gridCol>
              </a:tblGrid>
              <a:tr h="1121667"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計畫名稱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（本部補助者請註明編號）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計畫內擔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任之工作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起迄年月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補助或</a:t>
                      </a:r>
                      <a:endParaRPr lang="en-US" altLang="zh-TW" sz="18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委託機構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執行情形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預期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設定</a:t>
                      </a:r>
                      <a:endParaRPr lang="en-US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(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若無則填寫無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)</a:t>
                      </a:r>
                      <a:endParaRPr lang="zh-TW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實際</a:t>
                      </a:r>
                      <a:r>
                        <a:rPr lang="en-US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達成情形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核定經費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總額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12469244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 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○○○○○○○○○個案</a:t>
                      </a: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(106-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-)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主持人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國科會</a:t>
                      </a:r>
                      <a:endParaRPr lang="zh-TW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已結案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執行中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000,000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5619225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1090097286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269217270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4113600021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334643790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654357718"/>
                  </a:ext>
                </a:extLst>
              </a:tr>
            </a:tbl>
          </a:graphicData>
        </a:graphic>
      </p:graphicFrame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CC6F3A7-AC4E-4162-BEE7-2BE38B177FB0}"/>
              </a:ext>
            </a:extLst>
          </p:cNvPr>
          <p:cNvSpPr txBox="1">
            <a:spLocks/>
          </p:cNvSpPr>
          <p:nvPr/>
        </p:nvSpPr>
        <p:spPr>
          <a:xfrm>
            <a:off x="7803575" y="1194281"/>
            <a:ext cx="4202038" cy="4274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 各學門自由型計畫無須填寫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KPI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B2F7295-4AB9-4663-9983-261AAB4EF606}"/>
              </a:ext>
            </a:extLst>
          </p:cNvPr>
          <p:cNvSpPr txBox="1"/>
          <p:nvPr/>
        </p:nvSpPr>
        <p:spPr>
          <a:xfrm>
            <a:off x="443929" y="1669996"/>
            <a:ext cx="1127817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請務必詳實填寫所有與本計畫相關之研究計畫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含國內外、大陸地區及港澳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</a:t>
            </a:r>
            <a:r>
              <a:rPr lang="zh-TW" altLang="en-US" sz="1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不限於本會計畫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。若涉及國外、大陸地區及港澳，請依各該主管機關相關法令規定辦理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D4484F0-57BF-45CC-9E58-8209F1A6AC02}"/>
              </a:ext>
            </a:extLst>
          </p:cNvPr>
          <p:cNvSpPr txBox="1"/>
          <p:nvPr/>
        </p:nvSpPr>
        <p:spPr>
          <a:xfrm>
            <a:off x="583628" y="6293692"/>
            <a:ext cx="943667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註：上表計畫補助狀況請務必同步於本會學術研發服務網更新，以利查對</a:t>
            </a:r>
          </a:p>
        </p:txBody>
      </p:sp>
    </p:spTree>
    <p:extLst>
      <p:ext uri="{BB962C8B-B14F-4D97-AF65-F5344CB8AC3E}">
        <p14:creationId xmlns:p14="http://schemas.microsoft.com/office/powerpoint/2010/main" val="3954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1143000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附件一、計畫主持人過往研究成果</a:t>
            </a:r>
            <a:r>
              <a:rPr lang="en-US" altLang="zh-TW" sz="4000" b="1" dirty="0">
                <a:solidFill>
                  <a:srgbClr val="FF0000"/>
                </a:solidFill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</a:rPr>
              <a:t>續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032"/>
            <a:ext cx="11182350" cy="68374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本計畫核心技術相關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關鍵論文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，請條列說明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08678"/>
              </p:ext>
            </p:extLst>
          </p:nvPr>
        </p:nvGraphicFramePr>
        <p:xfrm>
          <a:off x="703700" y="2997276"/>
          <a:ext cx="10878700" cy="26301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4009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97445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537487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942089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836892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84768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67572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論文主要作者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（按原出版之次序，通訊作者請加註*）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出版年、月份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期刊</a:t>
                      </a:r>
                      <a:r>
                        <a:rPr kumimoji="0" lang="en-US" altLang="zh-TW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會議名稱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（專書出版社，起迄頁數）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重點摘要說明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03423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8631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904927" y="235996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包括已發表之相關期刊論文、研討會議、榮獲</a:t>
            </a: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知名</a:t>
            </a: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獎座等</a:t>
            </a:r>
            <a:endParaRPr lang="en-US" altLang="zh-TW" sz="1800" b="1" kern="1200" dirty="0">
              <a:solidFill>
                <a:srgbClr val="549E3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00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2CD7B-7AD3-4487-960F-B708ABB0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附件二、本計畫</a:t>
            </a:r>
            <a:r>
              <a:rPr lang="zh-TW" altLang="zh-TW" sz="4000" b="1" dirty="0">
                <a:solidFill>
                  <a:srgbClr val="FF0000"/>
                </a:solidFill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</a:rPr>
              <a:t>智財調查</a:t>
            </a:r>
            <a:r>
              <a:rPr lang="zh-TW" altLang="zh-TW" sz="4000" b="1" dirty="0">
                <a:solidFill>
                  <a:srgbClr val="FF0000"/>
                </a:solidFill>
              </a:rPr>
              <a:t>」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28C2F-D94B-481E-A532-ECD6254B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06" y="1506854"/>
            <a:ext cx="10972800" cy="50881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技術權利限制處理規劃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本計畫規劃運用於創業之技術內容，若有已授權第三方使用，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其他合約上限制等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情事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，請提出相關文件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後續處理之規劃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en-US" altLang="zh-TW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900" b="1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據實揭露義務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曾向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含申請中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政府提出補助以成立新創公司為結案條件，或補助新創技術商業化為目標之計畫申請者，個案主持人須據實揭露，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應詳細說明二者間之技術區分及競合關係， 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若有共通性智財布局，其處理方案及運用規劃為何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跨單位及共同發明人協議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與其他單位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智財共有情形，應取得通過補助個案需運用智財權所有發明人之權益分配協議，及共有單位之智財協議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包含同意由執行機構統籌處理技術作價、在執行機構技術股分配比例內約定雙方技術股占比等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，並提出證明文件，於個案出場時依前揭協議進行技術股分配事宜，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此證明文件請上傳於申請系統中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347875-3C1A-4198-84FD-401CF58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27213" y="815998"/>
            <a:ext cx="10972800" cy="698330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附錄、</a:t>
            </a:r>
            <a:r>
              <a:rPr lang="zh-TW" altLang="en-US" sz="4000" b="1" dirty="0"/>
              <a:t>技術成熟度</a:t>
            </a:r>
            <a:r>
              <a:rPr lang="zh-TW" altLang="zh-TW" sz="2000" dirty="0">
                <a:solidFill>
                  <a:srgbClr val="7F7F7F"/>
                </a:solidFill>
              </a:rPr>
              <a:t>（</a:t>
            </a:r>
            <a:r>
              <a:rPr lang="en-US" altLang="zh-TW" sz="2000" dirty="0">
                <a:solidFill>
                  <a:srgbClr val="7F7F7F"/>
                </a:solidFill>
              </a:rPr>
              <a:t>Technology Readiness Level</a:t>
            </a:r>
            <a:r>
              <a:rPr lang="zh-TW" altLang="en-US" sz="2000" dirty="0">
                <a:solidFill>
                  <a:srgbClr val="7F7F7F"/>
                </a:solidFill>
              </a:rPr>
              <a:t>；簡稱</a:t>
            </a:r>
            <a:r>
              <a:rPr lang="en-US" altLang="zh-TW" sz="2000" dirty="0">
                <a:solidFill>
                  <a:srgbClr val="7F7F7F"/>
                </a:solidFill>
              </a:rPr>
              <a:t>TRL </a:t>
            </a:r>
            <a:r>
              <a:rPr lang="zh-TW" altLang="zh-TW" sz="2000" dirty="0">
                <a:solidFill>
                  <a:srgbClr val="7F7F7F"/>
                </a:solidFill>
              </a:rPr>
              <a:t>）</a:t>
            </a:r>
            <a:endParaRPr lang="zh-TW" altLang="en-US" sz="2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15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241" t="11561" b="12977"/>
          <a:stretch/>
        </p:blipFill>
        <p:spPr>
          <a:xfrm>
            <a:off x="182880" y="1629295"/>
            <a:ext cx="11763587" cy="51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D239704-204A-4807-B3C7-ADF14426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175A2B-C62C-4E7B-8753-FC69F1361B77}"/>
              </a:ext>
            </a:extLst>
          </p:cNvPr>
          <p:cNvGraphicFramePr>
            <a:graphicFrameLocks noGrp="1"/>
          </p:cNvGraphicFramePr>
          <p:nvPr/>
        </p:nvGraphicFramePr>
        <p:xfrm>
          <a:off x="598434" y="1517517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8ADEDCC-703F-459A-A366-417D5D585B93}"/>
              </a:ext>
            </a:extLst>
          </p:cNvPr>
          <p:cNvSpPr txBox="1"/>
          <p:nvPr/>
        </p:nvSpPr>
        <p:spPr>
          <a:xfrm>
            <a:off x="5711078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F3AF520-103D-4D2E-A225-B1B19E96C907}"/>
              </a:ext>
            </a:extLst>
          </p:cNvPr>
          <p:cNvSpPr txBox="1"/>
          <p:nvPr/>
        </p:nvSpPr>
        <p:spPr>
          <a:xfrm>
            <a:off x="10010410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8EB493-7393-480E-821E-C1D2A899F933}"/>
              </a:ext>
            </a:extLst>
          </p:cNvPr>
          <p:cNvSpPr txBox="1"/>
          <p:nvPr/>
        </p:nvSpPr>
        <p:spPr>
          <a:xfrm>
            <a:off x="7913924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D0E182-76E1-415E-8F3D-C46D1AB49A58}"/>
              </a:ext>
            </a:extLst>
          </p:cNvPr>
          <p:cNvSpPr txBox="1"/>
          <p:nvPr/>
        </p:nvSpPr>
        <p:spPr>
          <a:xfrm>
            <a:off x="7913924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607C32-57B0-4A35-84B6-2179F6CD4CBF}"/>
              </a:ext>
            </a:extLst>
          </p:cNvPr>
          <p:cNvSpPr txBox="1"/>
          <p:nvPr/>
        </p:nvSpPr>
        <p:spPr>
          <a:xfrm>
            <a:off x="8951438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ABACEB6-291E-4998-AE92-0B4A3A8E4A4D}"/>
              </a:ext>
            </a:extLst>
          </p:cNvPr>
          <p:cNvSpPr txBox="1"/>
          <p:nvPr/>
        </p:nvSpPr>
        <p:spPr>
          <a:xfrm>
            <a:off x="2326702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E722C1-8654-401E-A08E-B066F8062749}"/>
              </a:ext>
            </a:extLst>
          </p:cNvPr>
          <p:cNvSpPr txBox="1"/>
          <p:nvPr/>
        </p:nvSpPr>
        <p:spPr>
          <a:xfrm>
            <a:off x="3364217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CC7301-7A2D-431D-ADF1-57937A8F6310}"/>
              </a:ext>
            </a:extLst>
          </p:cNvPr>
          <p:cNvSpPr txBox="1"/>
          <p:nvPr/>
        </p:nvSpPr>
        <p:spPr>
          <a:xfrm>
            <a:off x="3364217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7FA6B6-7302-413E-BB1E-73A949DA03AB}"/>
              </a:ext>
            </a:extLst>
          </p:cNvPr>
          <p:cNvSpPr txBox="1"/>
          <p:nvPr/>
        </p:nvSpPr>
        <p:spPr>
          <a:xfrm>
            <a:off x="1311757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09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48E56C5-B0BF-415B-956C-77BC738DF4D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431158" y="3502770"/>
            <a:ext cx="357925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25">
            <a:extLst>
              <a:ext uri="{FF2B5EF4-FFF2-40B4-BE49-F238E27FC236}">
                <a16:creationId xmlns:a16="http://schemas.microsoft.com/office/drawing/2014/main" id="{027F75B9-EE51-4FBE-9637-31C3FDBEA5A8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8634004" y="3764380"/>
            <a:ext cx="1736446" cy="5247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箭頭接點 27">
            <a:extLst>
              <a:ext uri="{FF2B5EF4-FFF2-40B4-BE49-F238E27FC236}">
                <a16:creationId xmlns:a16="http://schemas.microsoft.com/office/drawing/2014/main" id="{A07E8EBB-0AB7-4967-ABFA-F944BB665C87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8273964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箭頭接點 29">
            <a:extLst>
              <a:ext uri="{FF2B5EF4-FFF2-40B4-BE49-F238E27FC236}">
                <a16:creationId xmlns:a16="http://schemas.microsoft.com/office/drawing/2014/main" id="{8E1CB568-6F78-4D1C-96B2-C31EABC4F2F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634004" y="2616508"/>
            <a:ext cx="677474" cy="31356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箭頭接點 31">
            <a:extLst>
              <a:ext uri="{FF2B5EF4-FFF2-40B4-BE49-F238E27FC236}">
                <a16:creationId xmlns:a16="http://schemas.microsoft.com/office/drawing/2014/main" id="{459F3D47-4906-4E77-A999-E53EFB2FFF5E}"/>
              </a:ext>
            </a:extLst>
          </p:cNvPr>
          <p:cNvCxnSpPr>
            <a:cxnSpLocks/>
          </p:cNvCxnSpPr>
          <p:nvPr/>
        </p:nvCxnSpPr>
        <p:spPr>
          <a:xfrm flipH="1">
            <a:off x="3046782" y="6013813"/>
            <a:ext cx="590465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33">
            <a:extLst>
              <a:ext uri="{FF2B5EF4-FFF2-40B4-BE49-F238E27FC236}">
                <a16:creationId xmlns:a16="http://schemas.microsoft.com/office/drawing/2014/main" id="{1A6CDD3E-8F47-4F4A-BD1D-A057C0E9A33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686742" y="4550701"/>
            <a:ext cx="1037515" cy="12015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35">
            <a:extLst>
              <a:ext uri="{FF2B5EF4-FFF2-40B4-BE49-F238E27FC236}">
                <a16:creationId xmlns:a16="http://schemas.microsoft.com/office/drawing/2014/main" id="{48C2C938-89D8-48C9-AF48-EF5083D86D73}"/>
              </a:ext>
            </a:extLst>
          </p:cNvPr>
          <p:cNvCxnSpPr>
            <a:cxnSpLocks/>
            <a:stCxn id="12" idx="0"/>
            <a:endCxn id="13" idx="2"/>
          </p:cNvCxnSpPr>
          <p:nvPr/>
        </p:nvCxnSpPr>
        <p:spPr>
          <a:xfrm flipV="1">
            <a:off x="3724257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37">
            <a:extLst>
              <a:ext uri="{FF2B5EF4-FFF2-40B4-BE49-F238E27FC236}">
                <a16:creationId xmlns:a16="http://schemas.microsoft.com/office/drawing/2014/main" id="{A9B6DBB7-4977-453C-A258-0F1EA7C62F19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031837" y="2616508"/>
            <a:ext cx="1332380" cy="88626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6FC2DB-C877-4A5B-BDEC-EBDEA7AC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9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2A562DD-9FA3-4661-9D5B-781A5126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9138C33-522A-415D-ADEB-879987BB477F}"/>
              </a:ext>
            </a:extLst>
          </p:cNvPr>
          <p:cNvGraphicFramePr>
            <a:graphicFrameLocks noGrp="1"/>
          </p:cNvGraphicFramePr>
          <p:nvPr/>
        </p:nvGraphicFramePr>
        <p:xfrm>
          <a:off x="706490" y="1497441"/>
          <a:ext cx="10785660" cy="5163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1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926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用來描述為特定客戶創造價值的需求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團隊該向客戶傳遞什麼樣的價值？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團隊正在幫助客戶解決哪一類難題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痛點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團隊正在滿足哪些客戶需求？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團隊正在為誰創造價值？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誰是最重要的客戶？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用來描述團隊與特定客戶群體建立的關係類型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團隊每個客戶群體希望與團隊建立和保持何種關係？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哪些關係團隊已經建立了？ 這些關係成本如何？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如何把它們與商業模式的其餘部分進行整合？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目標用戶用來描述一個企業想要接觸和服務的人群或組織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細分團隊提供哪些系列的產品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服務給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哪些目標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72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用來描述團隊是如何溝通接觸其客戶而傳遞其價值主張</a:t>
                      </a:r>
                    </a:p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透過哪些通路可以接觸團隊的客戶？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如何接觸他們？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通路如何整合？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哪些通路最有效？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哪些通路成本效益最好？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如何把團隊的通路與客戶的日常活動進行整合？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C4E8BC-8D8E-4D9A-A131-3AC2B4D1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6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6D3AE99-6EF2-492D-AB16-D9AB649B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6311F4D-018E-4C2E-896F-0FB46416FCE2}"/>
              </a:ext>
            </a:extLst>
          </p:cNvPr>
          <p:cNvGraphicFramePr>
            <a:graphicFrameLocks noGrp="1"/>
          </p:cNvGraphicFramePr>
          <p:nvPr/>
        </p:nvGraphicFramePr>
        <p:xfrm>
          <a:off x="767992" y="1710013"/>
          <a:ext cx="10801350" cy="20351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286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營運一個商業模式所引發的所有成本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什麼是團隊商業模式中最重要的固定成本？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哪些核心資源花費最多？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哪些關鍵業務花費最多？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此商業模式的產品成本、營業費用（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e.g. 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產品推廣費用、研發費用）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裡有何項目？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用來描述團隊從每個客戶群體中獲取的現金收入</a:t>
                      </a: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什麼樣的價值能讓客戶願意付費？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客戶現在付費買什麼？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客戶是如何支付費用的？ 客戶更願意如何支付費用？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每個收入來源占總收入的比例是多少？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產品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服務收入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權利金收入、其他收入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904C361-40E6-4083-9513-C06B2FD9010A}"/>
              </a:ext>
            </a:extLst>
          </p:cNvPr>
          <p:cNvSpPr/>
          <p:nvPr/>
        </p:nvSpPr>
        <p:spPr>
          <a:xfrm>
            <a:off x="767993" y="4287423"/>
            <a:ext cx="10801349" cy="152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重點：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完整性：該分析基本可確定一款產品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服務的商業模式的各層面，在此模式下能一目瞭然該產品商業模式是否完整或者存在漏洞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一致性：可判斷商業模式的各方面是否一致。如，設計關鍵合作夥伴的假設與設計通路假設的一致性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同步性：可清楚看到團隊各部門是否清楚正在做什麼，為什麼要這樣做，並可以幫助團隊內部及外部訊息的同步性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6F6019-743A-4333-BC49-D151D2B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7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D58482-5390-4E41-A745-D4C015B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95E5DFD-DDB7-444A-BA8D-16973617F2F8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1983515"/>
          <a:ext cx="10801352" cy="39809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8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0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讓商業模式有效運作所需的供應商與合作夥伴網路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誰是團隊的重要夥伴？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誰是團隊的重要供應商？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團隊正在從夥伴哪裡獲取哪些核心資源？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合作夥伴都執行哪些關鍵業務？ </a:t>
                      </a: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用來描述為了確保其商業模式可行，企業必須做的最重要的事情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如產品行銷、業務推廣等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團隊的渠道通道需要哪些關鍵業務？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團隊的客戶關係呢？收入來源呢？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14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用來描述讓商業模式有效運轉所必需的最重要因素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如資金、人才等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團隊的通路需要什麼樣的核心資源？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團隊的客戶關係？收入來源？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577ADCC-56B8-4C66-8E5C-028AE7D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8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2E7FF-8D29-1607-49F1-B55624B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 anchor="ctr">
            <a:no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一、構想項目說明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以下為參考項目，團隊可自行編列順序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16AD02-1B78-5874-04BA-7CA23DE5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57250"/>
            <a:ext cx="11477625" cy="586422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一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核心技術原創性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原創性核心技術說明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本計畫運用之創業技術內容，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補助計畫產出之研發成果，依科技基本法規定歸屬於執行機構所有者。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請說明核心技術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內容及相關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實驗數據，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並請列出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已發表之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期刊論文、研討會議、榮獲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知名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獎座等。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說明將運用於創業之技術內容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，包括專利、營業秘密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研發成果商品化規劃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可形成先期產業或重塑原有產業價值鏈之分析與說明，包括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市場未被滿足的需求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(Unmet needs</a:t>
            </a:r>
            <a:r>
              <a:rPr lang="en-US" altLang="zh-TW" sz="1900" b="1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，生醫類為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Unmet Clinical needs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以及通路策略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市場定位及規模預估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早期商業發展策略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產品市場供應鏈上下游、競爭者分析及優勢等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供應鏈下游先期使用者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(lead user)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使用意願及其需求和規格等分析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技術發展里程碑及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商業發展里程碑，包括各階段目標與時程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技術或服務的發展進程里程碑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創新產品或服務之商業發展規劃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及獲利模式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商化發展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或出場時程條件等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商業模式匯總</a:t>
            </a:r>
            <a:endParaRPr lang="en-US" altLang="zh-TW" sz="1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TPP(</a:t>
            </a: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新藥類或醫材類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進行商化工作項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和產品里程碑，包括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9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1" indent="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創業團隊組成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6463" lvl="1" indent="-457200">
              <a:buFont typeface="+mj-lt"/>
              <a:buAutoNum type="arabicPeriod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團隊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創業準備度與成員組成完整性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決心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及校內外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萌芽案：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BD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拔尖案：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5B43EF-D266-FB7B-D197-C3C3C490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5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234B9AF-66A6-4FF4-96D8-A38DEC31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728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商業模式匯總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（各團隊</a:t>
            </a:r>
            <a:r>
              <a:rPr kumimoji="1"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必填，新藥團隊選填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0B1832E-5088-48AB-B44B-4200634044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325" y="1280846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91A48D5-ED6D-4653-B6FB-7874451BAFCA}"/>
              </a:ext>
            </a:extLst>
          </p:cNvPr>
          <p:cNvSpPr txBox="1">
            <a:spLocks/>
          </p:cNvSpPr>
          <p:nvPr/>
        </p:nvSpPr>
        <p:spPr>
          <a:xfrm>
            <a:off x="695325" y="6484413"/>
            <a:ext cx="10670979" cy="4274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.蘋方-繁 標準體"/>
              <a:buChar char="註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商業模式匯總說明（含建議撰寫順序）可參考附件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EC26EB-8D09-4CE9-B738-D7280D8C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graphicFrame>
        <p:nvGraphicFramePr>
          <p:cNvPr id="175" name="Google Shape;175;p9"/>
          <p:cNvGraphicFramePr/>
          <p:nvPr>
            <p:extLst>
              <p:ext uri="{D42A27DB-BD31-4B8C-83A1-F6EECF244321}">
                <p14:modId xmlns:p14="http://schemas.microsoft.com/office/powerpoint/2010/main" val="726233860"/>
              </p:ext>
            </p:extLst>
          </p:nvPr>
        </p:nvGraphicFramePr>
        <p:xfrm>
          <a:off x="609600" y="918866"/>
          <a:ext cx="10539825" cy="512113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117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類別（小分子、胜肽、單株抗體、細胞療法等）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藥物作用標的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藥物作用機制 （mechanism of action, MOA）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用途與用法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適應症（如果多於一個，標明優先開發者）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目標病患族群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現有療法（包括：手術、生活型態、或替代療法）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候選藥物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標的專一性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有效性（體外、細胞、體內實驗）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臨床前試驗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疾病動物模式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安全性/毒性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75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臨床藥理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吸收、分佈、代謝、排泄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血中半衰期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藥效（標的被活化或抑制程度）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74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蛋白質結合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graphicFrame>
        <p:nvGraphicFramePr>
          <p:cNvPr id="183" name="Google Shape;183;p10"/>
          <p:cNvGraphicFramePr/>
          <p:nvPr>
            <p:extLst>
              <p:ext uri="{D42A27DB-BD31-4B8C-83A1-F6EECF244321}">
                <p14:modId xmlns:p14="http://schemas.microsoft.com/office/powerpoint/2010/main" val="1589360511"/>
              </p:ext>
            </p:extLst>
          </p:nvPr>
        </p:nvGraphicFramePr>
        <p:xfrm>
          <a:off x="609599" y="927485"/>
          <a:ext cx="10529450" cy="521964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28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劑量、給藥頻率等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劑型（excipients）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保存期限、儲存環境等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63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人體安全性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與毒性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了解專一性與非專一性安全性考量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01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療效與毒性安全劑量範圍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臨床發展途徑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同適應症藥品的臨床試驗前例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是否可採用孤兒藥、快速通道等快速通關路徑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可實施性評估（freedom to operate）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新專利佈局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預期出場方式（技轉或成立新創公司）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財務考量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物料成本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預計售價與現有療法比價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研發成本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預期投資收益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2/2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graphicFrame>
        <p:nvGraphicFramePr>
          <p:cNvPr id="192" name="Google Shape;192;p11"/>
          <p:cNvGraphicFramePr/>
          <p:nvPr>
            <p:extLst>
              <p:ext uri="{D42A27DB-BD31-4B8C-83A1-F6EECF244321}">
                <p14:modId xmlns:p14="http://schemas.microsoft.com/office/powerpoint/2010/main" val="1730968920"/>
              </p:ext>
            </p:extLst>
          </p:nvPr>
        </p:nvGraphicFramePr>
        <p:xfrm>
          <a:off x="609600" y="919642"/>
          <a:ext cx="10519075" cy="508181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204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60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器材的概述，包括預期用途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器材的操作原理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器材的分類與適用的分級規定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新穎性能的說明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0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擬與該器材結合使用之附件、其他醫療器材與其他非醫療器材產品的描述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701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器材關鍵功能要素的概述，如其零件/組件（包括軟體，若適用）、配方、構成、功能。若適用，應包括：器材的圖示（如架構圖、照片、工程圖），應清楚指示關鍵零件/組件，包括工程圖與架構圖的充分解說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12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器材關鍵功能要素所含材料的概述，以及與人體直接或間接接觸之材料的概述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06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適應症及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使用方法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817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器材適用的病患群與病況，及其他考量，如選取病患的標準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使用於人體之位置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使用該醫療器材場所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1/2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graphicFrame>
        <p:nvGraphicFramePr>
          <p:cNvPr id="200" name="Google Shape;200;p12"/>
          <p:cNvGraphicFramePr/>
          <p:nvPr>
            <p:extLst>
              <p:ext uri="{D42A27DB-BD31-4B8C-83A1-F6EECF244321}">
                <p14:modId xmlns:p14="http://schemas.microsoft.com/office/powerpoint/2010/main" val="3483681718"/>
              </p:ext>
            </p:extLst>
          </p:nvPr>
        </p:nvGraphicFramePr>
        <p:xfrm>
          <a:off x="609599" y="918867"/>
          <a:ext cx="10529475" cy="501449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00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母法-藥事法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醫療器材管理辦法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藥物優良製造準則第三編-醫療器材優良製造規範 （GMP）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醫療器材查驗登記審查準則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自由運用程度（Freedom to Operate, FTO）分析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可專利性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預期授權成果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相對競爭技術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相同治療目標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相同治療原理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相同適應症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16"/>
          <p:cNvGraphicFramePr/>
          <p:nvPr>
            <p:extLst>
              <p:ext uri="{D42A27DB-BD31-4B8C-83A1-F6EECF244321}">
                <p14:modId xmlns:p14="http://schemas.microsoft.com/office/powerpoint/2010/main" val="3157802086"/>
              </p:ext>
            </p:extLst>
          </p:nvPr>
        </p:nvGraphicFramePr>
        <p:xfrm>
          <a:off x="0" y="847162"/>
          <a:ext cx="12191998" cy="6004650"/>
        </p:xfrm>
        <a:graphic>
          <a:graphicData uri="http://schemas.openxmlformats.org/drawingml/2006/table">
            <a:tbl>
              <a:tblPr firstRow="1" bandRow="1">
                <a:noFill/>
                <a:tableStyleId>{4FB52036-667A-4148-BC02-89E172760F0C}</a:tableStyleId>
              </a:tblPr>
              <a:tblGrid>
                <a:gridCol w="184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4331">
                  <a:extLst>
                    <a:ext uri="{9D8B030D-6E8A-4147-A177-3AD203B41FA5}">
                      <a16:colId xmlns:a16="http://schemas.microsoft.com/office/drawing/2014/main" val="5977781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時   間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查核點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重大查核項目預估經費支用</a:t>
                      </a:r>
                      <a:endParaRPr lang="zh-TW" altLang="en-US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第一季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預計工作項目：</a:t>
                      </a:r>
                      <a:endParaRPr lang="en-US" altLang="zh-TW" sz="2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重大技術推展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測試或驗證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智財管理應用及評估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法規驗證或諮詢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811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11910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第二季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6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3615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97168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第三季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9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工程類：</a:t>
                      </a:r>
                      <a:endParaRPr lang="en-US" altLang="zh-TW" sz="2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alpha site 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機台最佳化費用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服務場域硬體建設費用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beta site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測試合格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服務使用次數、人數等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5751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19537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第四季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12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148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41251"/>
                  </a:ext>
                </a:extLst>
              </a:tr>
            </a:tbl>
          </a:graphicData>
        </a:graphic>
      </p:graphicFrame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220788" y="79160"/>
            <a:ext cx="10972800" cy="63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DFKai-SB"/>
              <a:buNone/>
            </a:pPr>
            <a:r>
              <a:rPr 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(四)自提查核點</a:t>
            </a:r>
            <a:endParaRPr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89210" y="99851"/>
            <a:ext cx="11954107" cy="73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>
              <a:buSzPts val="4000"/>
            </a:pPr>
            <a:r>
              <a:rPr 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(五)個案經費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表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經費請詳述工作項目及預估經費，拔尖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案</a:t>
            </a:r>
            <a:r>
              <a:rPr lang="zh-TW" altLang="en-US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總額以</a:t>
            </a:r>
            <a:r>
              <a:rPr lang="en-US" altLang="zh-TW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15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00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萬為上限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 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此會議目標的簡要概述：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議程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預期結果</a:t>
            </a:r>
            <a:endParaRPr/>
          </a:p>
        </p:txBody>
      </p:sp>
      <p:graphicFrame>
        <p:nvGraphicFramePr>
          <p:cNvPr id="255" name="Google Shape;255;p17"/>
          <p:cNvGraphicFramePr/>
          <p:nvPr>
            <p:extLst>
              <p:ext uri="{D42A27DB-BD31-4B8C-83A1-F6EECF244321}">
                <p14:modId xmlns:p14="http://schemas.microsoft.com/office/powerpoint/2010/main" val="2914207977"/>
              </p:ext>
            </p:extLst>
          </p:nvPr>
        </p:nvGraphicFramePr>
        <p:xfrm>
          <a:off x="89210" y="869896"/>
          <a:ext cx="11954107" cy="5321147"/>
        </p:xfrm>
        <a:graphic>
          <a:graphicData uri="http://schemas.openxmlformats.org/drawingml/2006/table">
            <a:tbl>
              <a:tblPr firstRow="1" bandRow="1">
                <a:noFill/>
                <a:tableStyleId>{4FB52036-667A-4148-BC02-89E172760F0C}</a:tableStyleId>
              </a:tblPr>
              <a:tblGrid>
                <a:gridCol w="384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補助項目 \ 執行年次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 defTabSz="71755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月至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0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備註：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1.業務費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1409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(1)研究人力費</a:t>
                      </a:r>
                      <a:endParaRPr sz="2000" b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-6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例如</a:t>
                      </a:r>
                      <a:r>
                        <a:rPr lang="zh-TW" altLang="en-US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PMingLiu"/>
                        </a:rPr>
                        <a:t>：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專任人員○名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全職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CEO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或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COO)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、兼任人員 ○名、國外顧問○名(○○○/○○單位)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397">
                <a:tc>
                  <a:txBody>
                    <a:bodyPr/>
                    <a:lstStyle/>
                    <a:p>
                      <a:pPr marL="142240" marR="13334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(2)耗材、物品、圖書、研究 </a:t>
                      </a:r>
                      <a:b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</a:b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設備使用費及雜項費用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請配合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自提查核點，合理編列經費項目</a:t>
                      </a:r>
                      <a:endParaRPr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2.研究設備費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(原則不予編列，有特殊需求請於會議審時提出，經委員審查同意方可例外編列)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3.國外差旅費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rowSpan="4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(本項若為團隊發展新創必要需求，請詳述規劃地點與內容及執行效益)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422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參與國際展覽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出席國際會議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(3).</a:t>
                      </a:r>
                      <a:r>
                        <a:rPr lang="zh-TW" altLang="en-US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移地研究差旅費 </a:t>
                      </a:r>
                      <a:endParaRPr sz="2000" b="0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lang="zh-TW" altLang="en-US"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endParaRPr sz="15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2363887159"/>
                  </a:ext>
                </a:extLst>
              </a:tr>
              <a:tr h="392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4.管理費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以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計畫業務費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研究主持費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)*15%</a:t>
                      </a: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為上限。</a:t>
                      </a:r>
                      <a:endParaRPr sz="1600" b="0" i="0" u="none" strike="noStrike" cap="none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合	計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Palatino Linotype"/>
                        <a:buNone/>
                        <a:tabLst/>
                        <a:defRPr/>
                      </a:pP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＊經費編列請參閱國科會補助科創計畫第</a:t>
                      </a:r>
                      <a:r>
                        <a:rPr kumimoji="0"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  <a:endParaRPr kumimoji="0"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p17"/>
          <p:cNvSpPr/>
          <p:nvPr/>
        </p:nvSpPr>
        <p:spPr>
          <a:xfrm>
            <a:off x="609600" y="6222794"/>
            <a:ext cx="11214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kern="12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本計畫如同時有申請機構或其他單位（含國內外、大陸地區及港澳）補助項目，請務必於備註欄揭露配合單位名稱、補助項目、補助金額及配合年次等資訊，並請檢附相關證明文件（無配合補助項目者免填） </a:t>
            </a:r>
            <a:endParaRPr sz="1800" kern="12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腦力激盪簡報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3.xml><?xml version="1.0" encoding="utf-8"?>
<a:theme xmlns:a="http://schemas.openxmlformats.org/drawingml/2006/main" name="3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3284</Words>
  <Application>Microsoft Macintosh PowerPoint</Application>
  <PresentationFormat>寬螢幕</PresentationFormat>
  <Paragraphs>595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39" baseType="lpstr">
      <vt:lpstr>DFKai-SB</vt:lpstr>
      <vt:lpstr>Wingdings 2</vt:lpstr>
      <vt:lpstr>微軟正黑體</vt:lpstr>
      <vt:lpstr>Noto Sans Symbols</vt:lpstr>
      <vt:lpstr>Palatino Linotype</vt:lpstr>
      <vt:lpstr>Microsoft YaHei</vt:lpstr>
      <vt:lpstr>微軟正黑體</vt:lpstr>
      <vt:lpstr>新細明體</vt:lpstr>
      <vt:lpstr>細明體</vt:lpstr>
      <vt:lpstr>Century Gothic</vt:lpstr>
      <vt:lpstr>新細明體</vt:lpstr>
      <vt:lpstr>Wingdings</vt:lpstr>
      <vt:lpstr>Microsoft JhengHei Light</vt:lpstr>
      <vt:lpstr>.蘋方-繁 標準體</vt:lpstr>
      <vt:lpstr>Times New Roman</vt:lpstr>
      <vt:lpstr>Arial</vt:lpstr>
      <vt:lpstr>細明體</vt:lpstr>
      <vt:lpstr>腦力激盪簡報</vt:lpstr>
      <vt:lpstr>1_腦力激盪簡報</vt:lpstr>
      <vt:lpstr>3_腦力激盪簡報</vt:lpstr>
      <vt:lpstr>113年第1梯次科研創業計畫個案構想書(拔尖案)</vt:lpstr>
      <vt:lpstr>一、構想項目說明(以下為參考項目，團隊可自行編列順序)</vt:lpstr>
      <vt:lpstr>商業模式匯總（各團隊必填，新藥團隊選填）</vt:lpstr>
      <vt:lpstr>Target Product Profile 1/2 新藥類填寫</vt:lpstr>
      <vt:lpstr>Target Product Profile 2/2 新藥類填寫</vt:lpstr>
      <vt:lpstr>Target Product Profile 1/2 醫材類填寫</vt:lpstr>
      <vt:lpstr>Target Product Profile 2/2 醫材類填寫</vt:lpstr>
      <vt:lpstr>(四)自提查核點</vt:lpstr>
      <vt:lpstr>(五)個案經費表(經費請詳述工作項目及預估經費，拔尖案總額以1500萬為上限) </vt:lpstr>
      <vt:lpstr>二、本計畫「智財清單」</vt:lpstr>
      <vt:lpstr>二、本計畫「智財清單」</vt:lpstr>
      <vt:lpstr>附件一、計畫主持人過往研究成果</vt:lpstr>
      <vt:lpstr>附件一、計畫主持人過往研究成果(續)</vt:lpstr>
      <vt:lpstr>附件二、本計畫「智財調查」</vt:lpstr>
      <vt:lpstr>附錄、技術成熟度（Technology Readiness Level；簡稱TRL ）</vt:lpstr>
      <vt:lpstr>附錄、商業模式匯總說明（含建議順序） </vt:lpstr>
      <vt:lpstr>附錄、商業模式匯總說明（含建議順序） </vt:lpstr>
      <vt:lpstr>附錄、商業模式匯總說明（含建議順序） </vt:lpstr>
      <vt:lpstr>附錄、商業模式匯總說明（含建議順序）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111年第2梯次科研創業計畫個案構想書(拔尖案)</dc:title>
  <dc:creator>葉愷芸</dc:creator>
  <cp:lastModifiedBy>能恩 曾</cp:lastModifiedBy>
  <cp:revision>112</cp:revision>
  <cp:lastPrinted>2022-08-31T02:27:46Z</cp:lastPrinted>
  <dcterms:created xsi:type="dcterms:W3CDTF">2018-06-20T05:53:52Z</dcterms:created>
  <dcterms:modified xsi:type="dcterms:W3CDTF">2023-07-27T09:16:15Z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